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64" r:id="rId2"/>
    <p:sldMasterId id="2147483667" r:id="rId3"/>
  </p:sldMasterIdLst>
  <p:notesMasterIdLst>
    <p:notesMasterId r:id="rId65"/>
  </p:notesMasterIdLst>
  <p:handoutMasterIdLst>
    <p:handoutMasterId r:id="rId66"/>
  </p:handoutMasterIdLst>
  <p:sldIdLst>
    <p:sldId id="352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66" r:id="rId17"/>
    <p:sldId id="367" r:id="rId18"/>
    <p:sldId id="368" r:id="rId19"/>
    <p:sldId id="369" r:id="rId20"/>
    <p:sldId id="370" r:id="rId21"/>
    <p:sldId id="371" r:id="rId22"/>
    <p:sldId id="372" r:id="rId23"/>
    <p:sldId id="373" r:id="rId24"/>
    <p:sldId id="374" r:id="rId25"/>
    <p:sldId id="375" r:id="rId26"/>
    <p:sldId id="376" r:id="rId27"/>
    <p:sldId id="377" r:id="rId28"/>
    <p:sldId id="378" r:id="rId29"/>
    <p:sldId id="379" r:id="rId30"/>
    <p:sldId id="380" r:id="rId31"/>
    <p:sldId id="381" r:id="rId32"/>
    <p:sldId id="382" r:id="rId33"/>
    <p:sldId id="383" r:id="rId34"/>
    <p:sldId id="384" r:id="rId35"/>
    <p:sldId id="385" r:id="rId36"/>
    <p:sldId id="386" r:id="rId37"/>
    <p:sldId id="387" r:id="rId38"/>
    <p:sldId id="388" r:id="rId39"/>
    <p:sldId id="389" r:id="rId40"/>
    <p:sldId id="390" r:id="rId41"/>
    <p:sldId id="391" r:id="rId42"/>
    <p:sldId id="392" r:id="rId43"/>
    <p:sldId id="393" r:id="rId44"/>
    <p:sldId id="394" r:id="rId45"/>
    <p:sldId id="395" r:id="rId46"/>
    <p:sldId id="396" r:id="rId47"/>
    <p:sldId id="397" r:id="rId48"/>
    <p:sldId id="398" r:id="rId49"/>
    <p:sldId id="399" r:id="rId50"/>
    <p:sldId id="400" r:id="rId51"/>
    <p:sldId id="401" r:id="rId52"/>
    <p:sldId id="402" r:id="rId53"/>
    <p:sldId id="403" r:id="rId54"/>
    <p:sldId id="404" r:id="rId55"/>
    <p:sldId id="405" r:id="rId56"/>
    <p:sldId id="406" r:id="rId57"/>
    <p:sldId id="407" r:id="rId58"/>
    <p:sldId id="408" r:id="rId59"/>
    <p:sldId id="409" r:id="rId60"/>
    <p:sldId id="410" r:id="rId61"/>
    <p:sldId id="411" r:id="rId62"/>
    <p:sldId id="412" r:id="rId63"/>
    <p:sldId id="353" r:id="rId64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1pPr>
    <a:lvl2pPr marL="4572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2pPr>
    <a:lvl3pPr marL="9144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3pPr>
    <a:lvl4pPr marL="13716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4pPr>
    <a:lvl5pPr marL="18288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3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9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96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slide" Target="slides/slide60.xml"/><Relationship Id="rId68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slide" Target="slides/slide5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0FCD54C7-7181-400D-9449-EBC4D4A203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536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20.png>
</file>

<file path=ppt/media/image26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png>
</file>

<file path=ppt/media/image35.png>
</file>

<file path=ppt/media/image36.png>
</file>

<file path=ppt/media/image37.jpeg>
</file>

<file path=ppt/media/image38.png>
</file>

<file path=ppt/media/image39.png>
</file>

<file path=ppt/media/image4.png>
</file>

<file path=ppt/media/image40.png>
</file>

<file path=ppt/media/image4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144" y="4416109"/>
            <a:ext cx="5140112" cy="4182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B521704A-D1DF-485C-B173-B5BBD5DDB5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557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E1DC7-F7BC-4BC9-8C19-7BA361EAB8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51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mtClean="0"/>
              <a:t>Time between samples:  100 usec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1</a:t>
            </a:r>
            <a:r>
              <a:rPr lang="en-US" baseline="30000" smtClean="0"/>
              <a:t>st</a:t>
            </a:r>
            <a:r>
              <a:rPr lang="en-US" smtClean="0"/>
              <a:t> sample:  500 mV</a:t>
            </a:r>
          </a:p>
          <a:p>
            <a:pPr>
              <a:spcBef>
                <a:spcPct val="0"/>
              </a:spcBef>
            </a:pPr>
            <a:r>
              <a:rPr lang="en-US" smtClean="0"/>
              <a:t>2</a:t>
            </a:r>
            <a:r>
              <a:rPr lang="en-US" baseline="30000" smtClean="0"/>
              <a:t>nd</a:t>
            </a:r>
            <a:r>
              <a:rPr lang="en-US" smtClean="0"/>
              <a:t> sample:  -154.5 mV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Resolution = 250 mV/level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EL1 = 6</a:t>
            </a:r>
          </a:p>
          <a:p>
            <a:pPr>
              <a:spcBef>
                <a:spcPct val="0"/>
              </a:spcBef>
            </a:pPr>
            <a:r>
              <a:rPr lang="en-US" smtClean="0"/>
              <a:t>EL2 = 3.382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QL1 = 6 </a:t>
            </a:r>
            <a:r>
              <a:rPr lang="en-US" smtClean="0">
                <a:sym typeface="Wingdings" pitchFamily="2" charset="2"/>
              </a:rPr>
              <a:t>  Binary output = 110</a:t>
            </a: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QL2 = 3 </a:t>
            </a:r>
            <a:r>
              <a:rPr lang="en-US" smtClean="0">
                <a:sym typeface="Wingdings" pitchFamily="2" charset="2"/>
              </a:rPr>
              <a:t> Binary output = 011</a:t>
            </a:r>
            <a:endParaRPr lang="en-US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57066" indent="-291179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64717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30604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96491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62377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028264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94151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960038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52E699E-1264-4F47-9215-F79D5500A282}" type="slidenum">
              <a:rPr lang="en-US" sz="1200"/>
              <a:pPr eaLnBrk="1" hangingPunct="1"/>
              <a:t>36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198964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mtClean="0"/>
              <a:t>Time between samples:  100 usec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1</a:t>
            </a:r>
            <a:r>
              <a:rPr lang="en-US" baseline="30000" smtClean="0"/>
              <a:t>st</a:t>
            </a:r>
            <a:r>
              <a:rPr lang="en-US" smtClean="0"/>
              <a:t> sample:  500 mV</a:t>
            </a:r>
          </a:p>
          <a:p>
            <a:pPr>
              <a:spcBef>
                <a:spcPct val="0"/>
              </a:spcBef>
            </a:pPr>
            <a:r>
              <a:rPr lang="en-US" smtClean="0"/>
              <a:t>2</a:t>
            </a:r>
            <a:r>
              <a:rPr lang="en-US" baseline="30000" smtClean="0"/>
              <a:t>nd</a:t>
            </a:r>
            <a:r>
              <a:rPr lang="en-US" smtClean="0"/>
              <a:t> sample:  -154.5 mV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Resolution = 250 mV/level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EL1 = 6</a:t>
            </a:r>
          </a:p>
          <a:p>
            <a:pPr>
              <a:spcBef>
                <a:spcPct val="0"/>
              </a:spcBef>
            </a:pPr>
            <a:r>
              <a:rPr lang="en-US" smtClean="0"/>
              <a:t>EL2 = 3.382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QL1 = 6 </a:t>
            </a:r>
            <a:r>
              <a:rPr lang="en-US" smtClean="0">
                <a:sym typeface="Wingdings" pitchFamily="2" charset="2"/>
              </a:rPr>
              <a:t>  Binary output = 110</a:t>
            </a: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QL2 = 3 </a:t>
            </a:r>
            <a:r>
              <a:rPr lang="en-US" smtClean="0">
                <a:sym typeface="Wingdings" pitchFamily="2" charset="2"/>
              </a:rPr>
              <a:t> Binary output = 011</a:t>
            </a:r>
            <a:endParaRPr lang="en-US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57066" indent="-291179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64717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30604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96491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62377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028264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94151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960038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52E699E-1264-4F47-9215-F79D5500A282}" type="slidenum">
              <a:rPr lang="en-US" sz="1200"/>
              <a:pPr eaLnBrk="1" hangingPunct="1"/>
              <a:t>37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443140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mtClean="0"/>
              <a:t>Time between samples:  100 usec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1</a:t>
            </a:r>
            <a:r>
              <a:rPr lang="en-US" baseline="30000" smtClean="0"/>
              <a:t>st</a:t>
            </a:r>
            <a:r>
              <a:rPr lang="en-US" smtClean="0"/>
              <a:t> sample:  500 mV</a:t>
            </a:r>
          </a:p>
          <a:p>
            <a:pPr>
              <a:spcBef>
                <a:spcPct val="0"/>
              </a:spcBef>
            </a:pPr>
            <a:r>
              <a:rPr lang="en-US" smtClean="0"/>
              <a:t>2</a:t>
            </a:r>
            <a:r>
              <a:rPr lang="en-US" baseline="30000" smtClean="0"/>
              <a:t>nd</a:t>
            </a:r>
            <a:r>
              <a:rPr lang="en-US" smtClean="0"/>
              <a:t> sample:  -154.5 mV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Resolution = 250 mV/level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EL1 = 6</a:t>
            </a:r>
          </a:p>
          <a:p>
            <a:pPr>
              <a:spcBef>
                <a:spcPct val="0"/>
              </a:spcBef>
            </a:pPr>
            <a:r>
              <a:rPr lang="en-US" smtClean="0"/>
              <a:t>EL2 = 3.382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QL1 = 6 </a:t>
            </a:r>
            <a:r>
              <a:rPr lang="en-US" smtClean="0">
                <a:sym typeface="Wingdings" pitchFamily="2" charset="2"/>
              </a:rPr>
              <a:t>  Binary output = 110</a:t>
            </a: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QL2 = 3 </a:t>
            </a:r>
            <a:r>
              <a:rPr lang="en-US" smtClean="0">
                <a:sym typeface="Wingdings" pitchFamily="2" charset="2"/>
              </a:rPr>
              <a:t> Binary output = 011</a:t>
            </a:r>
            <a:endParaRPr lang="en-US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57066" indent="-291179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64717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30604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96491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62377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028264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94151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960038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52E699E-1264-4F47-9215-F79D5500A282}" type="slidenum">
              <a:rPr lang="en-US" sz="1200"/>
              <a:pPr eaLnBrk="1" hangingPunct="1"/>
              <a:t>38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600817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Name</a:t>
            </a:r>
            <a:r>
              <a:rPr lang="en-US" baseline="0" dirty="0" smtClean="0"/>
              <a:t> 3 types of errors (aliasing, clipping, and Q.E.)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E1DC7-F7BC-4BC9-8C19-7BA361EAB86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777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mtClean="0"/>
              <a:t>Time between samples:  100 usec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1</a:t>
            </a:r>
            <a:r>
              <a:rPr lang="en-US" baseline="30000" smtClean="0"/>
              <a:t>st</a:t>
            </a:r>
            <a:r>
              <a:rPr lang="en-US" smtClean="0"/>
              <a:t> sample:  500 mV</a:t>
            </a:r>
          </a:p>
          <a:p>
            <a:pPr>
              <a:spcBef>
                <a:spcPct val="0"/>
              </a:spcBef>
            </a:pPr>
            <a:r>
              <a:rPr lang="en-US" smtClean="0"/>
              <a:t>2</a:t>
            </a:r>
            <a:r>
              <a:rPr lang="en-US" baseline="30000" smtClean="0"/>
              <a:t>nd</a:t>
            </a:r>
            <a:r>
              <a:rPr lang="en-US" smtClean="0"/>
              <a:t> sample:  -154.5 mV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Resolution = 250 mV/level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EL1 = 6</a:t>
            </a:r>
          </a:p>
          <a:p>
            <a:pPr>
              <a:spcBef>
                <a:spcPct val="0"/>
              </a:spcBef>
            </a:pPr>
            <a:r>
              <a:rPr lang="en-US" smtClean="0"/>
              <a:t>EL2 = 3.382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QL1 = 6 </a:t>
            </a:r>
            <a:r>
              <a:rPr lang="en-US" smtClean="0">
                <a:sym typeface="Wingdings" pitchFamily="2" charset="2"/>
              </a:rPr>
              <a:t>  Binary output = 110</a:t>
            </a: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QL2 = 3 </a:t>
            </a:r>
            <a:r>
              <a:rPr lang="en-US" smtClean="0">
                <a:sym typeface="Wingdings" pitchFamily="2" charset="2"/>
              </a:rPr>
              <a:t> Binary output = 011</a:t>
            </a:r>
            <a:endParaRPr lang="en-US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57066" indent="-291179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64717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30604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96491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62377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028264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94151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960038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52E699E-1264-4F47-9215-F79D5500A282}" type="slidenum">
              <a:rPr lang="en-US" sz="1200"/>
              <a:pPr eaLnBrk="1" hangingPunct="1"/>
              <a:t>42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95112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1463040"/>
            <a:ext cx="8412480" cy="4937760"/>
          </a:xfrm>
        </p:spPr>
        <p:txBody>
          <a:bodyPr/>
          <a:lstStyle>
            <a:lvl1pPr marL="285750" marR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688975" marR="0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027113" marR="0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marR="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688975" marR="0" lvl="1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1027113" marR="0" lvl="2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1600200" marR="0" lvl="3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Fourth level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4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D7580031-58D8-4E1D-BF97-18519902E6F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9698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75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744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82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479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86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7236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021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959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05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1463040"/>
            <a:ext cx="8412480" cy="4937760"/>
          </a:xfrm>
        </p:spPr>
        <p:txBody>
          <a:bodyPr/>
          <a:lstStyle>
            <a:lvl1pPr marL="285750" marR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688975" marR="0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027113" marR="0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marR="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688975" marR="0" lvl="1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1027113" marR="0" lvl="2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1600200" marR="0" lvl="3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Fourth level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4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D7580031-58D8-4E1D-BF97-18519902E6F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93704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6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7620B285-4050-43FA-AADB-0920DF539A7F}" type="datetime3">
              <a:rPr lang="en-US">
                <a:solidFill>
                  <a:srgbClr val="000000"/>
                </a:solidFill>
              </a:rPr>
              <a:pPr>
                <a:defRPr/>
              </a:pPr>
              <a:t>10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042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274638"/>
            <a:ext cx="7132320" cy="8683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B18D9980-6E72-4E73-925C-1AB0FE8C6AC2}" type="slidenum">
              <a:rPr lang="en-US" smtClean="0">
                <a:solidFill>
                  <a:prstClr val="black"/>
                </a:solidFill>
              </a:rPr>
              <a:pPr algn="r"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805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A2FFBF-3E9D-4F6A-A480-4A6E67A533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65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35" tIns="45718" rIns="91435" bIns="457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35" tIns="45718" rIns="91435" bIns="4571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647" y="6356821"/>
            <a:ext cx="2133079" cy="365001"/>
          </a:xfrm>
          <a:prstGeom prst="rect">
            <a:avLst/>
          </a:prstGeom>
        </p:spPr>
        <p:txBody>
          <a:bodyPr lIns="91435" tIns="45718" rIns="91435" bIns="45718"/>
          <a:lstStyle>
            <a:lvl1pPr>
              <a:defRPr/>
            </a:lvl1pPr>
          </a:lstStyle>
          <a:p>
            <a:pPr>
              <a:defRPr/>
            </a:pPr>
            <a:fld id="{7077EF18-153D-4ED1-A4CB-BFEAA45F6B21}" type="datetimeFigureOut">
              <a:rPr lang="en-US"/>
              <a:pPr>
                <a:defRPr/>
              </a:pPr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75" y="6356821"/>
            <a:ext cx="2895451" cy="365001"/>
          </a:xfrm>
          <a:prstGeom prst="rect">
            <a:avLst/>
          </a:prstGeom>
        </p:spPr>
        <p:txBody>
          <a:bodyPr lIns="91435" tIns="45718" rIns="91435" bIns="45718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D8F82D-6E7A-4419-8869-296B7C449B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32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66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22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760" y="1463040"/>
            <a:ext cx="8412480" cy="493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8121348" name="Line 4"/>
          <p:cNvSpPr>
            <a:spLocks noChangeShapeType="1"/>
          </p:cNvSpPr>
          <p:nvPr/>
        </p:nvSpPr>
        <p:spPr bwMode="auto">
          <a:xfrm>
            <a:off x="382588" y="64516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21349" name="Line 5"/>
          <p:cNvSpPr>
            <a:spLocks noChangeShapeType="1"/>
          </p:cNvSpPr>
          <p:nvPr/>
        </p:nvSpPr>
        <p:spPr bwMode="auto">
          <a:xfrm>
            <a:off x="384175" y="141605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21351" name="Text Box 7"/>
          <p:cNvSpPr txBox="1">
            <a:spLocks noChangeArrowheads="1"/>
          </p:cNvSpPr>
          <p:nvPr/>
        </p:nvSpPr>
        <p:spPr bwMode="auto">
          <a:xfrm>
            <a:off x="1296988" y="6521455"/>
            <a:ext cx="65532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1400" b="1" i="1" dirty="0">
                <a:solidFill>
                  <a:srgbClr val="FFFFFF">
                    <a:lumMod val="65000"/>
                  </a:srgbClr>
                </a:solidFill>
                <a:latin typeface="Trebuchet MS" panose="020B0603020202020204" pitchFamily="34" charset="0"/>
              </a:rPr>
              <a:t>I n t e g r i t y  -  S e r v i c e  -  E x c e l l e n c e</a:t>
            </a:r>
          </a:p>
        </p:txBody>
      </p:sp>
      <p:sp>
        <p:nvSpPr>
          <p:cNvPr id="8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spcBef>
                <a:spcPct val="0"/>
              </a:spcBef>
              <a:defRPr/>
            </a:pPr>
            <a:fld id="{D7580031-58D8-4E1D-BF97-18519902E6F9}" type="slidenum">
              <a:rPr lang="en-US" sz="1400" smtClean="0">
                <a:solidFill>
                  <a:srgbClr val="000000"/>
                </a:solidFill>
                <a:latin typeface="Arial" charset="0"/>
              </a:rPr>
              <a:pPr>
                <a:spcBef>
                  <a:spcPct val="0"/>
                </a:spcBef>
                <a:defRPr/>
              </a:pPr>
              <a:t>‹#›</a:t>
            </a:fld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2050" name="Picture 2" descr="C:\Users\Ashley.Murphy\Desktop\USAFA%20Logo%20v%203%20line%20CMYK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99" y="76200"/>
            <a:ext cx="1065031" cy="121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31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ransition spd="med"/>
  <p:timing>
    <p:tnLst>
      <p:par>
        <p:cTn id="1" dur="indefinite" restart="never" nodeType="tmRoot"/>
      </p:par>
    </p:tnLst>
  </p:timing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Trebuchet MS" panose="020B0603020202020204" pitchFamily="34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9pPr>
    </p:titleStyle>
    <p:bodyStyle>
      <a:lvl1pPr marL="285750" indent="-285750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688975" indent="-282575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000" b="1">
          <a:solidFill>
            <a:schemeClr val="tx1"/>
          </a:solidFill>
          <a:latin typeface="Trebuchet MS" panose="020B0603020202020204" pitchFamily="34" charset="0"/>
        </a:defRPr>
      </a:lvl2pPr>
      <a:lvl3pPr marL="1027113" indent="-223838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1800" b="1">
          <a:solidFill>
            <a:schemeClr val="tx1"/>
          </a:solidFill>
          <a:latin typeface="Trebuchet MS" panose="020B0603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1600" b="1">
          <a:solidFill>
            <a:schemeClr val="tx1"/>
          </a:solidFill>
          <a:latin typeface="Trebuchet MS" panose="020B0603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760" y="1463040"/>
            <a:ext cx="8412480" cy="493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8121348" name="Line 4"/>
          <p:cNvSpPr>
            <a:spLocks noChangeShapeType="1"/>
          </p:cNvSpPr>
          <p:nvPr/>
        </p:nvSpPr>
        <p:spPr bwMode="auto">
          <a:xfrm>
            <a:off x="382588" y="64516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21349" name="Line 5"/>
          <p:cNvSpPr>
            <a:spLocks noChangeShapeType="1"/>
          </p:cNvSpPr>
          <p:nvPr/>
        </p:nvSpPr>
        <p:spPr bwMode="auto">
          <a:xfrm>
            <a:off x="384175" y="141605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21351" name="Text Box 7"/>
          <p:cNvSpPr txBox="1">
            <a:spLocks noChangeArrowheads="1"/>
          </p:cNvSpPr>
          <p:nvPr/>
        </p:nvSpPr>
        <p:spPr bwMode="auto">
          <a:xfrm>
            <a:off x="1296988" y="6521455"/>
            <a:ext cx="65532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1400" b="1" i="1" dirty="0">
                <a:solidFill>
                  <a:srgbClr val="FFFFFF">
                    <a:lumMod val="65000"/>
                  </a:srgbClr>
                </a:solidFill>
                <a:latin typeface="Trebuchet MS" panose="020B0603020202020204" pitchFamily="34" charset="0"/>
              </a:rPr>
              <a:t>I n t e g r i t y  -  S e r v i c e  -  E x c e l l e n c e</a:t>
            </a:r>
          </a:p>
        </p:txBody>
      </p:sp>
      <p:sp>
        <p:nvSpPr>
          <p:cNvPr id="8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spcBef>
                <a:spcPct val="0"/>
              </a:spcBef>
              <a:defRPr/>
            </a:pPr>
            <a:fld id="{D7580031-58D8-4E1D-BF97-18519902E6F9}" type="slidenum">
              <a:rPr lang="en-US" sz="1400" smtClean="0">
                <a:solidFill>
                  <a:srgbClr val="000000"/>
                </a:solidFill>
                <a:latin typeface="Arial" charset="0"/>
              </a:rPr>
              <a:pPr>
                <a:spcBef>
                  <a:spcPct val="0"/>
                </a:spcBef>
                <a:defRPr/>
              </a:pPr>
              <a:t>‹#›</a:t>
            </a:fld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2050" name="Picture 2" descr="C:\Users\Ashley.Murphy\Desktop\USAFA%20Logo%20v%203%20line%20CMYK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99" y="76200"/>
            <a:ext cx="1065031" cy="121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159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79" r:id="rId3"/>
    <p:sldLayoutId id="2147483680" r:id="rId4"/>
    <p:sldLayoutId id="2147483681" r:id="rId5"/>
    <p:sldLayoutId id="2147483682" r:id="rId6"/>
  </p:sldLayoutIdLst>
  <p:transition spd="med"/>
  <p:timing>
    <p:tnLst>
      <p:par>
        <p:cTn id="1" dur="indefinite" restart="never" nodeType="tmRoot"/>
      </p:par>
    </p:tnLst>
  </p:timing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Trebuchet MS" panose="020B0603020202020204" pitchFamily="34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9pPr>
    </p:titleStyle>
    <p:bodyStyle>
      <a:lvl1pPr marL="285750" indent="-285750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688975" indent="-282575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000" b="1">
          <a:solidFill>
            <a:schemeClr val="tx1"/>
          </a:solidFill>
          <a:latin typeface="Trebuchet MS" panose="020B0603020202020204" pitchFamily="34" charset="0"/>
        </a:defRPr>
      </a:lvl2pPr>
      <a:lvl3pPr marL="1027113" indent="-223838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1800" b="1">
          <a:solidFill>
            <a:schemeClr val="tx1"/>
          </a:solidFill>
          <a:latin typeface="Trebuchet MS" panose="020B0603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1600" b="1">
          <a:solidFill>
            <a:schemeClr val="tx1"/>
          </a:solidFill>
          <a:latin typeface="Trebuchet MS" panose="020B0603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513E8-165F-4932-9E2D-FD497CB9A4FD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584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9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mDpCsVVgPA" TargetMode="External"/><Relationship Id="rId2" Type="http://schemas.openxmlformats.org/officeDocument/2006/relationships/hyperlink" Target="https://www.youtube.com/watch?v=CaiIZI1oe40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ostic.niu.edu/aliasing-movie.gif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20.png"/><Relationship Id="rId5" Type="http://schemas.openxmlformats.org/officeDocument/2006/relationships/image" Target="../media/image23.emf"/><Relationship Id="rId4" Type="http://schemas.openxmlformats.org/officeDocument/2006/relationships/oleObject" Target="../embeddings/oleObject12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4.emf"/><Relationship Id="rId5" Type="http://schemas.openxmlformats.org/officeDocument/2006/relationships/package" Target="../embeddings/Microsoft_Visio_Drawing1111111.vsdx"/><Relationship Id="rId4" Type="http://schemas.openxmlformats.org/officeDocument/2006/relationships/oleObject" Target="../embeddings/oleObject13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5.emf"/><Relationship Id="rId5" Type="http://schemas.openxmlformats.org/officeDocument/2006/relationships/package" Target="../embeddings/Microsoft_Visio_Drawing2222222.vsdx"/><Relationship Id="rId4" Type="http://schemas.openxmlformats.org/officeDocument/2006/relationships/oleObject" Target="../embeddings/oleObject14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7.emf"/><Relationship Id="rId5" Type="http://schemas.openxmlformats.org/officeDocument/2006/relationships/package" Target="../embeddings/Microsoft_Visio_Drawing3333333.vsdx"/><Relationship Id="rId4" Type="http://schemas.openxmlformats.org/officeDocument/2006/relationships/oleObject" Target="../embeddings/oleObject15.bin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www.maximintegrated.com/en/app-notes/index.mvp/id/1080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4"/>
          <p:cNvSpPr>
            <a:spLocks noChangeShapeType="1"/>
          </p:cNvSpPr>
          <p:nvPr/>
        </p:nvSpPr>
        <p:spPr bwMode="auto">
          <a:xfrm>
            <a:off x="381000" y="64516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13"/>
          <p:cNvSpPr txBox="1">
            <a:spLocks noChangeArrowheads="1"/>
          </p:cNvSpPr>
          <p:nvPr/>
        </p:nvSpPr>
        <p:spPr bwMode="auto">
          <a:xfrm>
            <a:off x="4267200" y="2347023"/>
            <a:ext cx="4317195" cy="2281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D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9pPr>
          </a:lstStyle>
          <a:p>
            <a:pPr algn="ctr"/>
            <a:r>
              <a:rPr lang="en-US" kern="0" dirty="0" smtClean="0">
                <a:effectLst/>
                <a:latin typeface="Trebuchet MS" panose="020B0603020202020204" pitchFamily="34" charset="0"/>
              </a:rPr>
              <a:t>ECE382</a:t>
            </a:r>
          </a:p>
          <a:p>
            <a:pPr algn="ctr"/>
            <a:r>
              <a:rPr lang="en-US" kern="0" dirty="0" smtClean="0">
                <a:effectLst/>
                <a:latin typeface="Trebuchet MS" panose="020B0603020202020204" pitchFamily="34" charset="0"/>
              </a:rPr>
              <a:t>Lesson 35</a:t>
            </a:r>
            <a:endParaRPr lang="en-US" kern="0" dirty="0">
              <a:effectLst/>
              <a:latin typeface="Trebuchet MS" panose="020B0603020202020204" pitchFamily="34" charset="0"/>
            </a:endParaRPr>
          </a:p>
        </p:txBody>
      </p:sp>
      <p:sp>
        <p:nvSpPr>
          <p:cNvPr id="6" name="Slide Number Placeholder 21"/>
          <p:cNvSpPr txBox="1">
            <a:spLocks/>
          </p:cNvSpPr>
          <p:nvPr/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D7580031-58D8-4E1D-BF97-18519902E6F9}" type="slidenum">
              <a:rPr lang="en-US" smtClean="0">
                <a:solidFill>
                  <a:srgbClr val="000000"/>
                </a:solidFill>
                <a:latin typeface="Trebuchet MS" panose="020B0603020202020204" pitchFamily="34" charset="0"/>
              </a:rPr>
              <a:pPr algn="ctr">
                <a:defRPr/>
              </a:pPr>
              <a:t>1</a:t>
            </a:fld>
            <a:endParaRPr lang="en-US" dirty="0">
              <a:solidFill>
                <a:srgbClr val="0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5" name="Line 14"/>
          <p:cNvSpPr>
            <a:spLocks noChangeShapeType="1"/>
          </p:cNvSpPr>
          <p:nvPr/>
        </p:nvSpPr>
        <p:spPr bwMode="auto">
          <a:xfrm>
            <a:off x="382200" y="6316000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Line 14"/>
          <p:cNvSpPr>
            <a:spLocks noChangeShapeType="1"/>
          </p:cNvSpPr>
          <p:nvPr/>
        </p:nvSpPr>
        <p:spPr bwMode="auto">
          <a:xfrm>
            <a:off x="382200" y="1567588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Rectangle 10"/>
          <p:cNvSpPr>
            <a:spLocks noGrp="1" noChangeArrowheads="1"/>
          </p:cNvSpPr>
          <p:nvPr>
            <p:ph type="subTitle" idx="1"/>
          </p:nvPr>
        </p:nvSpPr>
        <p:spPr>
          <a:xfrm>
            <a:off x="5584610" y="4743731"/>
            <a:ext cx="3083514" cy="1489075"/>
          </a:xfrm>
        </p:spPr>
        <p:txBody>
          <a:bodyPr anchor="ctr"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endParaRPr lang="en-US" dirty="0"/>
          </a:p>
        </p:txBody>
      </p:sp>
      <p:pic>
        <p:nvPicPr>
          <p:cNvPr id="1026" name="Picture 2" descr="https://sharepoint.usafa.edu/hq/CM/Shared%20Documents/Logo/USAFA%20Logo%20v%203%20line%20CMY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12" y="2281515"/>
            <a:ext cx="2973096" cy="338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43602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Definitions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Sampling:</a:t>
            </a:r>
          </a:p>
          <a:p>
            <a:pPr lvl="1"/>
            <a:r>
              <a:rPr lang="en-US" b="0" i="1" dirty="0" smtClean="0"/>
              <a:t>Taking measurements of a continuous time signal at discrete time instances</a:t>
            </a:r>
          </a:p>
          <a:p>
            <a:pPr lvl="1"/>
            <a:r>
              <a:rPr lang="en-US" b="0" i="1" dirty="0" smtClean="0"/>
              <a:t>Time axis</a:t>
            </a:r>
          </a:p>
          <a:p>
            <a:r>
              <a:rPr lang="en-US" dirty="0" smtClean="0"/>
              <a:t>Quantization</a:t>
            </a:r>
          </a:p>
          <a:p>
            <a:pPr lvl="1"/>
            <a:r>
              <a:rPr lang="en-US" b="0" i="1" dirty="0" smtClean="0"/>
              <a:t>Assigning sampled measurements values from a discrete set of allowable values</a:t>
            </a:r>
          </a:p>
          <a:p>
            <a:pPr lvl="1"/>
            <a:r>
              <a:rPr lang="en-US" b="0" i="1" dirty="0" smtClean="0"/>
              <a:t>Amplitude axis</a:t>
            </a:r>
          </a:p>
          <a:p>
            <a:r>
              <a:rPr lang="en-US" dirty="0" smtClean="0"/>
              <a:t>Encoding</a:t>
            </a:r>
          </a:p>
          <a:p>
            <a:pPr lvl="1"/>
            <a:r>
              <a:rPr lang="en-US" b="0" i="1" dirty="0" smtClean="0"/>
              <a:t>Convert a quantized measurement to a binary string</a:t>
            </a:r>
            <a:endParaRPr lang="en-US" b="0" i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294967295"/>
          </p:nvPr>
        </p:nvSpPr>
        <p:spPr>
          <a:xfrm>
            <a:off x="6910388" y="6253163"/>
            <a:ext cx="2133600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73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542252" y="2613025"/>
            <a:ext cx="8539005" cy="52322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How does Analog to Digital Conversion Happen?</a:t>
            </a:r>
            <a:endParaRPr lang="en-US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28600" y="3276600"/>
            <a:ext cx="8686800" cy="3810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FFFF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FFFF00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00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00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800" u="sng" dirty="0"/>
              <a:t>Sampling</a:t>
            </a:r>
            <a:r>
              <a:rPr lang="en-US" sz="2800" dirty="0"/>
              <a:t>: </a:t>
            </a:r>
            <a:r>
              <a:rPr lang="en-US" sz="2800" dirty="0" smtClean="0"/>
              <a:t>Snapshots at discrete </a:t>
            </a:r>
            <a:r>
              <a:rPr lang="en-US" sz="2800" i="1" u="sng" dirty="0" smtClean="0">
                <a:solidFill>
                  <a:srgbClr val="66FF33"/>
                </a:solidFill>
              </a:rPr>
              <a:t>times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u="sng" dirty="0"/>
              <a:t>Quantization</a:t>
            </a:r>
            <a:r>
              <a:rPr lang="en-US" sz="2800" dirty="0"/>
              <a:t>:  </a:t>
            </a:r>
            <a:r>
              <a:rPr lang="en-US" sz="2800" dirty="0" smtClean="0"/>
              <a:t>Round to discrete voltage </a:t>
            </a:r>
            <a:r>
              <a:rPr lang="en-US" sz="2800" i="1" u="sng" dirty="0" smtClean="0">
                <a:solidFill>
                  <a:srgbClr val="66FF33"/>
                </a:solidFill>
              </a:rPr>
              <a:t>levels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u="sng" dirty="0"/>
              <a:t>Encoding</a:t>
            </a:r>
            <a:r>
              <a:rPr lang="en-US" sz="2800" dirty="0"/>
              <a:t>:  convert decimal </a:t>
            </a:r>
            <a:r>
              <a:rPr lang="en-US" sz="2800" dirty="0" smtClean="0"/>
              <a:t>levels to </a:t>
            </a:r>
            <a:r>
              <a:rPr lang="en-US" sz="2800" i="1" u="sng" dirty="0">
                <a:solidFill>
                  <a:srgbClr val="66FF33"/>
                </a:solidFill>
              </a:rPr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3445298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your class score </a:t>
            </a:r>
            <a:r>
              <a:rPr lang="en-US" u="sng" dirty="0" smtClean="0"/>
              <a:t>right now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At </a:t>
            </a:r>
            <a:r>
              <a:rPr lang="en-US" dirty="0" err="1" smtClean="0"/>
              <a:t>Prog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At Final?</a:t>
            </a:r>
          </a:p>
          <a:p>
            <a:endParaRPr lang="en-US" dirty="0"/>
          </a:p>
          <a:p>
            <a:r>
              <a:rPr lang="en-US" dirty="0" smtClean="0"/>
              <a:t>An example </a:t>
            </a:r>
            <a:r>
              <a:rPr lang="en-US" u="sng" dirty="0" smtClean="0"/>
              <a:t>sampling rate</a:t>
            </a:r>
            <a:r>
              <a:rPr lang="en-US" dirty="0" smtClean="0"/>
              <a:t> could be every 5 lessons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162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6" y="533400"/>
            <a:ext cx="8229600" cy="1143000"/>
          </a:xfrm>
        </p:spPr>
        <p:txBody>
          <a:bodyPr/>
          <a:lstStyle/>
          <a:p>
            <a:r>
              <a:rPr lang="en-US" b="1" dirty="0"/>
              <a:t>Quantize into discrete </a:t>
            </a:r>
            <a:r>
              <a:rPr lang="en-US" b="1" dirty="0" smtClean="0"/>
              <a:t>grade levels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3041165"/>
            <a:ext cx="8562975" cy="3339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969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Encoding Grade Levels into decimal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1905000"/>
            <a:ext cx="4781550" cy="479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778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3200579" y="2613025"/>
            <a:ext cx="3222357" cy="52322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ADC – The device</a:t>
            </a:r>
            <a:endParaRPr lang="en-U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295400" y="3678238"/>
          <a:ext cx="6021388" cy="538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Visio" r:id="rId3" imgW="3284287" imgH="3477638" progId="Visio.Drawing.11">
                  <p:embed/>
                </p:oleObj>
              </mc:Choice>
              <mc:Fallback>
                <p:oleObj name="Visio" r:id="rId3" imgW="3284287" imgH="34776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3678238"/>
                        <a:ext cx="6021388" cy="5389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2075173" y="25400"/>
            <a:ext cx="499367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dirty="0" smtClean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 Steps of the </a:t>
            </a:r>
          </a:p>
          <a:p>
            <a:pPr algn="ctr"/>
            <a:r>
              <a:rPr lang="en-US" sz="5400" dirty="0" smtClean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ADC Process?</a:t>
            </a:r>
            <a:endParaRPr lang="en-US" sz="5400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8278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1600200" y="2362200"/>
          <a:ext cx="5830888" cy="449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Acrobat Document" r:id="rId3" imgW="4828680" imgH="3716640" progId="AcroExch.Document.7">
                  <p:embed/>
                </p:oleObj>
              </mc:Choice>
              <mc:Fallback>
                <p:oleObj name="Acrobat Document" r:id="rId3" imgW="4828680" imgH="3716640" progId="AcroExch.Document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2362200"/>
                        <a:ext cx="5830888" cy="449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3011391" y="0"/>
            <a:ext cx="3600666" cy="70788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4000" dirty="0" smtClean="0"/>
              <a:t>Analog Signal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7675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600200" y="2313432"/>
          <a:ext cx="5892497" cy="454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Acrobat Document" r:id="rId3" imgW="3619474" imgH="2790619" progId="AcroExch.Document.7">
                  <p:embed/>
                </p:oleObj>
              </mc:Choice>
              <mc:Fallback>
                <p:oleObj name="Acrobat Document" r:id="rId3" imgW="3619474" imgH="2790619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200" y="2313432"/>
                        <a:ext cx="5892497" cy="4543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457200" y="-127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kern="0" dirty="0" smtClean="0"/>
              <a:t>1) </a:t>
            </a:r>
            <a:r>
              <a:rPr lang="en-US" u="sng" kern="0" dirty="0" smtClean="0"/>
              <a:t>Sample</a:t>
            </a:r>
            <a:r>
              <a:rPr lang="en-US" kern="0" dirty="0" smtClean="0"/>
              <a:t> at uniform intervals</a:t>
            </a:r>
            <a:endParaRPr lang="en-US" kern="0" dirty="0"/>
          </a:p>
        </p:txBody>
      </p:sp>
      <p:grpSp>
        <p:nvGrpSpPr>
          <p:cNvPr id="14" name="Group 13"/>
          <p:cNvGrpSpPr/>
          <p:nvPr/>
        </p:nvGrpSpPr>
        <p:grpSpPr>
          <a:xfrm>
            <a:off x="2127091" y="2362200"/>
            <a:ext cx="5471011" cy="2533710"/>
            <a:chOff x="2127091" y="2362200"/>
            <a:chExt cx="5471011" cy="2533710"/>
          </a:xfrm>
        </p:grpSpPr>
        <p:sp>
          <p:nvSpPr>
            <p:cNvPr id="7" name="TextBox 6"/>
            <p:cNvSpPr txBox="1"/>
            <p:nvPr/>
          </p:nvSpPr>
          <p:spPr>
            <a:xfrm>
              <a:off x="3657600" y="2362200"/>
              <a:ext cx="394050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</a:rPr>
                <a:t>Capture Voltages at </a:t>
              </a:r>
            </a:p>
            <a:p>
              <a:r>
                <a:rPr lang="en-US" dirty="0" smtClean="0">
                  <a:solidFill>
                    <a:srgbClr val="0000FF"/>
                  </a:solidFill>
                </a:rPr>
                <a:t>Sampled “snapshots”</a:t>
              </a:r>
              <a:endParaRPr lang="en-US" dirty="0">
                <a:solidFill>
                  <a:srgbClr val="0000FF"/>
                </a:solidFill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2127091" y="4495800"/>
              <a:ext cx="4172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err="1" smtClean="0">
                  <a:solidFill>
                    <a:srgbClr val="0000FF"/>
                  </a:solidFill>
                </a:rPr>
                <a:t>T</a:t>
              </a:r>
              <a:r>
                <a:rPr lang="en-US" sz="2000" baseline="-25000" dirty="0" err="1" smtClean="0">
                  <a:solidFill>
                    <a:srgbClr val="0000FF"/>
                  </a:solidFill>
                </a:rPr>
                <a:t>s</a:t>
              </a:r>
              <a:endParaRPr lang="en-US" sz="20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604437" y="4495800"/>
              <a:ext cx="55996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2T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s</a:t>
              </a:r>
              <a:endParaRPr lang="en-US" sz="20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3164398" y="4495800"/>
              <a:ext cx="55996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3T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s</a:t>
              </a:r>
              <a:endParaRPr lang="en-US" sz="2000" baseline="-25000" dirty="0">
                <a:solidFill>
                  <a:srgbClr val="0000FF"/>
                </a:solidFill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7568672" y="3591580"/>
            <a:ext cx="14991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 err="1" smtClean="0"/>
              <a:t>T</a:t>
            </a:r>
            <a:r>
              <a:rPr lang="en-US" kern="0" baseline="-25000" dirty="0" err="1" smtClean="0"/>
              <a:t>s</a:t>
            </a:r>
            <a:r>
              <a:rPr lang="en-US" kern="0" dirty="0" smtClean="0"/>
              <a:t> = 1/</a:t>
            </a:r>
            <a:r>
              <a:rPr lang="en-US" kern="0" dirty="0" err="1" smtClean="0"/>
              <a:t>f</a:t>
            </a:r>
            <a:r>
              <a:rPr lang="en-US" kern="0" baseline="-25000" dirty="0" err="1" smtClean="0"/>
              <a:t>s</a:t>
            </a:r>
            <a:endParaRPr lang="en-US" baseline="-25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1916539" y="5892800"/>
            <a:ext cx="4782078" cy="1004907"/>
            <a:chOff x="1916539" y="5892800"/>
            <a:chExt cx="4782078" cy="1004907"/>
          </a:xfrm>
        </p:grpSpPr>
        <p:sp>
          <p:nvSpPr>
            <p:cNvPr id="11" name="Rectangle 10"/>
            <p:cNvSpPr/>
            <p:nvPr/>
          </p:nvSpPr>
          <p:spPr>
            <a:xfrm>
              <a:off x="1916539" y="5943600"/>
              <a:ext cx="4782078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dirty="0" smtClean="0">
                  <a:solidFill>
                    <a:srgbClr val="FF0000"/>
                  </a:solidFill>
                </a:rPr>
                <a:t>Potential Error:  </a:t>
              </a:r>
            </a:p>
            <a:p>
              <a:pPr algn="l"/>
              <a:r>
                <a:rPr lang="en-US" dirty="0" smtClean="0">
                  <a:solidFill>
                    <a:srgbClr val="FF0000"/>
                  </a:solidFill>
                </a:rPr>
                <a:t>Changes between samples</a:t>
              </a:r>
              <a:endParaRPr lang="en-US" dirty="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5702300" y="5892800"/>
              <a:ext cx="457217" cy="546100"/>
            </a:xfrm>
            <a:custGeom>
              <a:avLst/>
              <a:gdLst>
                <a:gd name="connsiteX0" fmla="*/ 0 w 457217"/>
                <a:gd name="connsiteY0" fmla="*/ 419100 h 546100"/>
                <a:gd name="connsiteX1" fmla="*/ 63500 w 457217"/>
                <a:gd name="connsiteY1" fmla="*/ 444500 h 546100"/>
                <a:gd name="connsiteX2" fmla="*/ 101600 w 457217"/>
                <a:gd name="connsiteY2" fmla="*/ 469900 h 546100"/>
                <a:gd name="connsiteX3" fmla="*/ 139700 w 457217"/>
                <a:gd name="connsiteY3" fmla="*/ 482600 h 546100"/>
                <a:gd name="connsiteX4" fmla="*/ 254000 w 457217"/>
                <a:gd name="connsiteY4" fmla="*/ 546100 h 546100"/>
                <a:gd name="connsiteX5" fmla="*/ 279400 w 457217"/>
                <a:gd name="connsiteY5" fmla="*/ 469900 h 546100"/>
                <a:gd name="connsiteX6" fmla="*/ 292100 w 457217"/>
                <a:gd name="connsiteY6" fmla="*/ 431800 h 546100"/>
                <a:gd name="connsiteX7" fmla="*/ 330200 w 457217"/>
                <a:gd name="connsiteY7" fmla="*/ 406400 h 546100"/>
                <a:gd name="connsiteX8" fmla="*/ 368300 w 457217"/>
                <a:gd name="connsiteY8" fmla="*/ 292100 h 546100"/>
                <a:gd name="connsiteX9" fmla="*/ 381000 w 457217"/>
                <a:gd name="connsiteY9" fmla="*/ 254000 h 546100"/>
                <a:gd name="connsiteX10" fmla="*/ 406400 w 457217"/>
                <a:gd name="connsiteY10" fmla="*/ 139700 h 546100"/>
                <a:gd name="connsiteX11" fmla="*/ 431800 w 457217"/>
                <a:gd name="connsiteY11" fmla="*/ 101600 h 546100"/>
                <a:gd name="connsiteX12" fmla="*/ 444500 w 457217"/>
                <a:gd name="connsiteY12" fmla="*/ 63500 h 546100"/>
                <a:gd name="connsiteX13" fmla="*/ 457200 w 457217"/>
                <a:gd name="connsiteY13" fmla="*/ 0 h 54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7217" h="546100">
                  <a:moveTo>
                    <a:pt x="0" y="419100"/>
                  </a:moveTo>
                  <a:cubicBezTo>
                    <a:pt x="21167" y="427567"/>
                    <a:pt x="43110" y="434305"/>
                    <a:pt x="63500" y="444500"/>
                  </a:cubicBezTo>
                  <a:cubicBezTo>
                    <a:pt x="77152" y="451326"/>
                    <a:pt x="87948" y="463074"/>
                    <a:pt x="101600" y="469900"/>
                  </a:cubicBezTo>
                  <a:cubicBezTo>
                    <a:pt x="113574" y="475887"/>
                    <a:pt x="127998" y="476099"/>
                    <a:pt x="139700" y="482600"/>
                  </a:cubicBezTo>
                  <a:cubicBezTo>
                    <a:pt x="270708" y="555382"/>
                    <a:pt x="167789" y="517363"/>
                    <a:pt x="254000" y="546100"/>
                  </a:cubicBezTo>
                  <a:lnTo>
                    <a:pt x="279400" y="469900"/>
                  </a:lnTo>
                  <a:cubicBezTo>
                    <a:pt x="283633" y="457200"/>
                    <a:pt x="280961" y="439226"/>
                    <a:pt x="292100" y="431800"/>
                  </a:cubicBezTo>
                  <a:lnTo>
                    <a:pt x="330200" y="406400"/>
                  </a:lnTo>
                  <a:lnTo>
                    <a:pt x="368300" y="292100"/>
                  </a:lnTo>
                  <a:cubicBezTo>
                    <a:pt x="372533" y="279400"/>
                    <a:pt x="378799" y="267205"/>
                    <a:pt x="381000" y="254000"/>
                  </a:cubicBezTo>
                  <a:cubicBezTo>
                    <a:pt x="385878" y="224734"/>
                    <a:pt x="390768" y="170964"/>
                    <a:pt x="406400" y="139700"/>
                  </a:cubicBezTo>
                  <a:cubicBezTo>
                    <a:pt x="413226" y="126048"/>
                    <a:pt x="424974" y="115252"/>
                    <a:pt x="431800" y="101600"/>
                  </a:cubicBezTo>
                  <a:cubicBezTo>
                    <a:pt x="437787" y="89626"/>
                    <a:pt x="440822" y="76372"/>
                    <a:pt x="444500" y="63500"/>
                  </a:cubicBezTo>
                  <a:cubicBezTo>
                    <a:pt x="458227" y="15456"/>
                    <a:pt x="457200" y="28490"/>
                    <a:pt x="457200" y="0"/>
                  </a:cubicBezTo>
                </a:path>
              </a:pathLst>
            </a:custGeom>
            <a:noFill/>
            <a:ln w="5715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endParaRPr lang="en-US" smtClean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676400" y="4508500"/>
            <a:ext cx="3273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0</a:t>
            </a:r>
            <a:endParaRPr lang="en-US" sz="2000" baseline="-25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098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-7112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kern="0" dirty="0" smtClean="0"/>
              <a:t>2) </a:t>
            </a:r>
            <a:r>
              <a:rPr lang="en-US" u="sng" kern="0" dirty="0" smtClean="0"/>
              <a:t>Quantize</a:t>
            </a:r>
            <a:r>
              <a:rPr lang="en-US" kern="0" dirty="0" smtClean="0"/>
              <a:t> into discrete voltage levels</a:t>
            </a:r>
            <a:endParaRPr lang="en-US" kern="0" dirty="0"/>
          </a:p>
        </p:txBody>
      </p:sp>
      <p:grpSp>
        <p:nvGrpSpPr>
          <p:cNvPr id="7" name="Group 6"/>
          <p:cNvGrpSpPr/>
          <p:nvPr/>
        </p:nvGrpSpPr>
        <p:grpSpPr>
          <a:xfrm>
            <a:off x="1219200" y="2286000"/>
            <a:ext cx="378676" cy="4347865"/>
            <a:chOff x="1232587" y="2590800"/>
            <a:chExt cx="378676" cy="4347865"/>
          </a:xfrm>
        </p:grpSpPr>
        <p:sp>
          <p:nvSpPr>
            <p:cNvPr id="8" name="TextBox 7"/>
            <p:cNvSpPr txBox="1"/>
            <p:nvPr/>
          </p:nvSpPr>
          <p:spPr>
            <a:xfrm>
              <a:off x="1232587" y="64770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0</a:t>
              </a:r>
              <a:endParaRPr lang="en-US" sz="2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238617" y="5922264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1</a:t>
              </a:r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252027" y="5361432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2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252027" y="48006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3</a:t>
              </a:r>
              <a:endParaRPr lang="en-US" sz="2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55075" y="42672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4</a:t>
              </a:r>
              <a:endParaRPr lang="en-US" sz="24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55075" y="36576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5</a:t>
              </a:r>
              <a:endParaRPr lang="en-US" sz="2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55075" y="3119735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6</a:t>
              </a:r>
              <a:endParaRPr lang="en-US" sz="2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255075" y="25908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7</a:t>
              </a:r>
              <a:endParaRPr lang="en-US" sz="2400" dirty="0"/>
            </a:p>
          </p:txBody>
        </p:sp>
      </p:grp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586813" y="2095500"/>
          <a:ext cx="6327775" cy="446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Acrobat Document" r:id="rId3" imgW="5273280" imgH="3716640" progId="AcroExch.Document.7">
                  <p:embed/>
                </p:oleObj>
              </mc:Choice>
              <mc:Fallback>
                <p:oleObj name="Acrobat Document" r:id="rId3" imgW="5273280" imgH="3716640" progId="AcroExch.Document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6813" y="2095500"/>
                        <a:ext cx="6327775" cy="4467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 bwMode="auto">
          <a:xfrm>
            <a:off x="7454213" y="1981200"/>
            <a:ext cx="609600" cy="4572000"/>
          </a:xfrm>
          <a:prstGeom prst="rect">
            <a:avLst/>
          </a:prstGeom>
          <a:solidFill>
            <a:schemeClr val="tx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endParaRPr lang="en-US" smtClean="0"/>
          </a:p>
        </p:txBody>
      </p:sp>
      <p:sp>
        <p:nvSpPr>
          <p:cNvPr id="17" name="TextBox 16"/>
          <p:cNvSpPr txBox="1"/>
          <p:nvPr/>
        </p:nvSpPr>
        <p:spPr>
          <a:xfrm>
            <a:off x="4025213" y="2133600"/>
            <a:ext cx="2361544" cy="13849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Introduces 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Quantization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Error</a:t>
            </a:r>
            <a:endParaRPr lang="en-US" dirty="0">
              <a:solidFill>
                <a:srgbClr val="0000FF"/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3491813" y="2449563"/>
            <a:ext cx="152400" cy="979437"/>
            <a:chOff x="3810000" y="2754363"/>
            <a:chExt cx="152400" cy="979437"/>
          </a:xfrm>
        </p:grpSpPr>
        <p:cxnSp>
          <p:nvCxnSpPr>
            <p:cNvPr id="19" name="Straight Arrow Connector 18"/>
            <p:cNvCxnSpPr/>
            <p:nvPr/>
          </p:nvCxnSpPr>
          <p:spPr bwMode="auto">
            <a:xfrm>
              <a:off x="3886200" y="2754363"/>
              <a:ext cx="0" cy="298102"/>
            </a:xfrm>
            <a:prstGeom prst="straightConnector1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3810000" y="3052465"/>
              <a:ext cx="152400" cy="0"/>
            </a:xfrm>
            <a:prstGeom prst="line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Straight Arrow Connector 22"/>
            <p:cNvCxnSpPr/>
            <p:nvPr/>
          </p:nvCxnSpPr>
          <p:spPr bwMode="auto">
            <a:xfrm flipV="1">
              <a:off x="3886200" y="3433465"/>
              <a:ext cx="0" cy="300335"/>
            </a:xfrm>
            <a:prstGeom prst="straightConnector1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Straight Connector 23"/>
            <p:cNvCxnSpPr/>
            <p:nvPr/>
          </p:nvCxnSpPr>
          <p:spPr bwMode="auto">
            <a:xfrm>
              <a:off x="3810000" y="3433465"/>
              <a:ext cx="152400" cy="0"/>
            </a:xfrm>
            <a:prstGeom prst="line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36100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600200" y="2057400"/>
          <a:ext cx="6324600" cy="4747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Acrobat Document" r:id="rId3" imgW="3971896" imgH="2981183" progId="AcroExch.Document.7">
                  <p:embed/>
                </p:oleObj>
              </mc:Choice>
              <mc:Fallback>
                <p:oleObj name="Acrobat Document" r:id="rId3" imgW="3971896" imgH="2981183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200" y="2057400"/>
                        <a:ext cx="6324600" cy="47472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1240602" y="2232641"/>
            <a:ext cx="362646" cy="4347865"/>
            <a:chOff x="1240602" y="2590800"/>
            <a:chExt cx="362646" cy="4347865"/>
          </a:xfrm>
        </p:grpSpPr>
        <p:sp>
          <p:nvSpPr>
            <p:cNvPr id="7" name="TextBox 6"/>
            <p:cNvSpPr txBox="1"/>
            <p:nvPr/>
          </p:nvSpPr>
          <p:spPr>
            <a:xfrm>
              <a:off x="1240602" y="64770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246632" y="5922264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260042" y="5361432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260042" y="48006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263090" y="42672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63090" y="36576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</a:t>
              </a:r>
              <a:endParaRPr lang="en-US" sz="24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63090" y="3119735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</a:t>
              </a:r>
              <a:endParaRPr lang="en-US" sz="24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63090" y="25908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</a:t>
              </a:r>
              <a:endParaRPr lang="en-US" sz="2400" b="1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513549" y="4225509"/>
            <a:ext cx="556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110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53328" y="4225509"/>
            <a:ext cx="543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111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589052" y="4225509"/>
            <a:ext cx="543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111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118397" y="4225509"/>
            <a:ext cx="556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110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677344" y="422550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101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219449" y="3756641"/>
            <a:ext cx="556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011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757936" y="3756641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001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284516" y="3756641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000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882076" y="3756641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001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405912" y="3756641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010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948017" y="3756641"/>
            <a:ext cx="556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011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57200" y="-762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b="1" kern="0" dirty="0" smtClean="0"/>
              <a:t>3) </a:t>
            </a:r>
            <a:r>
              <a:rPr lang="en-US" b="1" u="sng" kern="0" dirty="0" smtClean="0"/>
              <a:t>Encode</a:t>
            </a:r>
            <a:r>
              <a:rPr lang="en-US" b="1" kern="0" dirty="0" smtClean="0"/>
              <a:t> Levels as Binary</a:t>
            </a:r>
            <a:endParaRPr lang="en-US" b="1" kern="0" dirty="0"/>
          </a:p>
        </p:txBody>
      </p:sp>
    </p:spTree>
    <p:extLst>
      <p:ext uri="{BB962C8B-B14F-4D97-AF65-F5344CB8AC3E}">
        <p14:creationId xmlns:p14="http://schemas.microsoft.com/office/powerpoint/2010/main" val="198181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2800" b="1" dirty="0" smtClean="0"/>
              <a:t>Lesson Outline</a:t>
            </a:r>
            <a:endParaRPr lang="en-US" sz="2800" b="1" dirty="0" smtClean="0">
              <a:solidFill>
                <a:srgbClr val="0070C0"/>
              </a:solidFill>
            </a:endParaRPr>
          </a:p>
          <a:p>
            <a:pPr lvl="1"/>
            <a:r>
              <a:rPr lang="en-US" sz="2000" dirty="0" smtClean="0"/>
              <a:t>Analog to </a:t>
            </a:r>
            <a:r>
              <a:rPr lang="en-US" sz="2000" smtClean="0"/>
              <a:t>Digital Converter (ADC)</a:t>
            </a:r>
            <a:endParaRPr lang="en-US" sz="20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64"/>
          <a:stretch/>
        </p:blipFill>
        <p:spPr>
          <a:xfrm>
            <a:off x="1709244" y="2568378"/>
            <a:ext cx="5867400" cy="21803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1697" y="4076562"/>
            <a:ext cx="2730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Continuous signal in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50720" y="3845710"/>
            <a:ext cx="25971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Discrete signal out (data is parallel)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8012" y="4538227"/>
            <a:ext cx="2847975" cy="16097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90744" y="4913022"/>
            <a:ext cx="2971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Note how the digital representation isn’t a perfect copy of the analog signal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016336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Reconstruction from bits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66817" y="1676400"/>
          <a:ext cx="6205583" cy="4657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Acrobat Document" r:id="rId3" imgW="3971896" imgH="2981183" progId="AcroExch.Document.7">
                  <p:embed/>
                </p:oleObj>
              </mc:Choice>
              <mc:Fallback>
                <p:oleObj name="Acrobat Document" r:id="rId3" imgW="3971896" imgH="2981183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6817" y="1676400"/>
                        <a:ext cx="6205583" cy="4657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577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 txBox="1">
            <a:spLocks/>
          </p:cNvSpPr>
          <p:nvPr/>
        </p:nvSpPr>
        <p:spPr>
          <a:xfrm>
            <a:off x="457200" y="1524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dirty="0" smtClean="0"/>
              <a:t>DAC Output = Digital!</a:t>
            </a:r>
            <a:endParaRPr lang="en-US" kern="0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375569" y="1676400"/>
          <a:ext cx="6392862" cy="473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5" name="Acrobat Document" r:id="rId3" imgW="4028834" imgH="2981183" progId="Acrobat.Document.11">
                  <p:embed/>
                </p:oleObj>
              </mc:Choice>
              <mc:Fallback>
                <p:oleObj name="Acrobat Document" r:id="rId3" imgW="4028834" imgH="2981183" progId="Acrobat.Document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5569" y="1676400"/>
                        <a:ext cx="6392862" cy="4730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7200" y="57150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0V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18288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6" name="Straight Arrow Connector 5"/>
          <p:cNvCxnSpPr>
            <a:endCxn id="5" idx="2"/>
          </p:cNvCxnSpPr>
          <p:nvPr/>
        </p:nvCxnSpPr>
        <p:spPr bwMode="auto">
          <a:xfrm flipV="1">
            <a:off x="914400" y="2352020"/>
            <a:ext cx="0" cy="3210580"/>
          </a:xfrm>
          <a:prstGeom prst="straightConnector1">
            <a:avLst/>
          </a:pr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arrow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124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Reform smooth signal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00200" y="1600200"/>
          <a:ext cx="6324600" cy="4747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name="Acrobat Document" r:id="rId3" imgW="3971896" imgH="2981183" progId="AcroExch.Document.7">
                  <p:embed/>
                </p:oleObj>
              </mc:Choice>
              <mc:Fallback>
                <p:oleObj name="Acrobat Document" r:id="rId3" imgW="3971896" imgH="2981183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200" y="1600200"/>
                        <a:ext cx="6324600" cy="4747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35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00199" y="1600200"/>
          <a:ext cx="6294169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name="Acrobat Document" r:id="rId3" imgW="3971896" imgH="2981183" progId="AcroExch.Document.7">
                  <p:embed/>
                </p:oleObj>
              </mc:Choice>
              <mc:Fallback>
                <p:oleObj name="Acrobat Document" r:id="rId3" imgW="3971896" imgH="2981183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199" y="1600200"/>
                        <a:ext cx="6294169" cy="472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241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3200579" y="2613025"/>
            <a:ext cx="3222357" cy="52322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ADC – The device</a:t>
            </a:r>
            <a:endParaRPr lang="en-U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295400" y="3678238"/>
          <a:ext cx="6021388" cy="538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name="Visio" r:id="rId3" imgW="3284287" imgH="3477638" progId="Visio.Drawing.11">
                  <p:embed/>
                </p:oleObj>
              </mc:Choice>
              <mc:Fallback>
                <p:oleObj name="Visio" r:id="rId3" imgW="3284287" imgH="34776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3678238"/>
                        <a:ext cx="6021388" cy="5389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658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Quantization Definitions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00100" y="1536700"/>
                <a:ext cx="8131175" cy="2501900"/>
              </a:xfrm>
            </p:spPr>
            <p:txBody>
              <a:bodyPr/>
              <a:lstStyle/>
              <a:p>
                <a:r>
                  <a:rPr lang="en-US" dirty="0" smtClean="0"/>
                  <a:t>V</a:t>
                </a:r>
                <a:r>
                  <a:rPr lang="en-US" baseline="-25000" dirty="0" smtClean="0"/>
                  <a:t>max</a:t>
                </a:r>
                <a:r>
                  <a:rPr lang="en-US" dirty="0" smtClean="0"/>
                  <a:t>: Largest input that can be correctly converted</a:t>
                </a:r>
              </a:p>
              <a:p>
                <a:r>
                  <a:rPr lang="en-US" dirty="0" err="1" smtClean="0"/>
                  <a:t>V</a:t>
                </a:r>
                <a:r>
                  <a:rPr lang="en-US" baseline="-25000" dirty="0" err="1" smtClean="0"/>
                  <a:t>min</a:t>
                </a:r>
                <a:r>
                  <a:rPr lang="en-US" dirty="0" smtClean="0"/>
                  <a:t>: Smallest input that can be correctly converted</a:t>
                </a:r>
              </a:p>
              <a:p>
                <a:r>
                  <a:rPr lang="en-US" dirty="0"/>
                  <a:t>b</a:t>
                </a:r>
                <a:r>
                  <a:rPr lang="en-US" dirty="0" smtClean="0"/>
                  <a:t>: Number of binary bits that will be used to encode data</a:t>
                </a:r>
              </a:p>
              <a:p>
                <a:r>
                  <a:rPr lang="en-US" dirty="0" smtClean="0"/>
                  <a:t>Quantization levels: 2</a:t>
                </a:r>
                <a:r>
                  <a:rPr lang="en-US" baseline="30000" dirty="0" smtClean="0"/>
                  <a:t>b</a:t>
                </a:r>
              </a:p>
              <a:p>
                <a:r>
                  <a:rPr lang="en-US" dirty="0" smtClean="0"/>
                  <a:t>Resolution: Smallest signal change that can be measured by A/D conversion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  <a:ea typeface="Cambria Math"/>
                      </a:rPr>
                      <m:t>∆</m:t>
                    </m:r>
                    <m:r>
                      <a:rPr lang="en-US" i="1">
                        <a:latin typeface="Cambria Math"/>
                        <a:ea typeface="Cambria Math"/>
                      </a:rPr>
                      <m:t>𝑽</m:t>
                    </m:r>
                    <m:r>
                      <a:rPr lang="en-US" i="1">
                        <a:latin typeface="Cambria Math"/>
                        <a:ea typeface="Cambria Math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𝑽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𝒎𝒂𝒙</m:t>
                            </m:r>
                          </m:sub>
                        </m:sSub>
                        <m:r>
                          <a:rPr lang="en-US" i="1">
                            <a:latin typeface="Cambria Math"/>
                            <a:ea typeface="Cambria Math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𝑽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𝒎𝒊𝒏</m:t>
                            </m:r>
                          </m:sub>
                        </m:sSub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𝟐</m:t>
                            </m:r>
                          </m:e>
                          <m:sup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𝒃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0100" y="1536700"/>
                <a:ext cx="8131175" cy="2501900"/>
              </a:xfrm>
              <a:blipFill rotWithShape="1">
                <a:blip r:embed="rId2"/>
                <a:stretch>
                  <a:fillRect l="-525" t="-1703" r="-150" b="-408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910388" y="6253163"/>
            <a:ext cx="2133600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5562600"/>
            <a:ext cx="7620000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0000FF"/>
                </a:solidFill>
                <a:latin typeface="Arial"/>
              </a:rPr>
              <a:t>Important Note: Quantization (y-axis) and sampling (x-axis) are independent processes</a:t>
            </a:r>
          </a:p>
        </p:txBody>
      </p:sp>
    </p:spTree>
    <p:extLst>
      <p:ext uri="{BB962C8B-B14F-4D97-AF65-F5344CB8AC3E}">
        <p14:creationId xmlns:p14="http://schemas.microsoft.com/office/powerpoint/2010/main" val="67698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14400"/>
            <a:ext cx="8763000" cy="4919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410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frequency trade-offs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Sample too slow</a:t>
            </a:r>
          </a:p>
          <a:p>
            <a:pPr lvl="1"/>
            <a:r>
              <a:rPr lang="en-US" b="1" u="sng" dirty="0" smtClean="0"/>
              <a:t>Aliasing</a:t>
            </a:r>
          </a:p>
          <a:p>
            <a:pPr lvl="1"/>
            <a:endParaRPr lang="en-US" b="1" u="sng" dirty="0" smtClean="0"/>
          </a:p>
          <a:p>
            <a:r>
              <a:rPr lang="en-US" dirty="0" smtClean="0"/>
              <a:t>Sample too fast???</a:t>
            </a:r>
          </a:p>
          <a:p>
            <a:pPr lvl="1"/>
            <a:r>
              <a:rPr lang="en-US" dirty="0" smtClean="0"/>
              <a:t>Hardware limitations</a:t>
            </a:r>
          </a:p>
          <a:p>
            <a:pPr lvl="2"/>
            <a:r>
              <a:rPr lang="en-US" dirty="0" smtClean="0"/>
              <a:t>max sampling rate of Real-time signal</a:t>
            </a:r>
          </a:p>
          <a:p>
            <a:pPr lvl="2"/>
            <a:r>
              <a:rPr lang="en-US" b="1" dirty="0" smtClean="0"/>
              <a:t>Available </a:t>
            </a:r>
            <a:r>
              <a:rPr lang="en-US" b="1" u="sng" dirty="0" smtClean="0"/>
              <a:t>memory</a:t>
            </a:r>
          </a:p>
          <a:p>
            <a:pPr lvl="2"/>
            <a:r>
              <a:rPr lang="en-US" b="1" dirty="0" smtClean="0"/>
              <a:t>More processor time</a:t>
            </a:r>
          </a:p>
          <a:p>
            <a:pPr lvl="2"/>
            <a:r>
              <a:rPr lang="en-US" b="1" dirty="0" smtClean="0"/>
              <a:t>More storage space</a:t>
            </a:r>
          </a:p>
        </p:txBody>
      </p:sp>
    </p:spTree>
    <p:extLst>
      <p:ext uri="{BB962C8B-B14F-4D97-AF65-F5344CB8AC3E}">
        <p14:creationId xmlns:p14="http://schemas.microsoft.com/office/powerpoint/2010/main" val="86679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Nyquist (Sampling)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B18D9980-6E72-4E73-925C-1AB0FE8C6AC2}" type="slidenum">
              <a:rPr lang="en-US" smtClean="0">
                <a:solidFill>
                  <a:prstClr val="black"/>
                </a:solidFill>
              </a:rPr>
              <a:pPr algn="r"/>
              <a:t>28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05849"/>
            <a:ext cx="4215304" cy="6752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48200" y="1219200"/>
            <a:ext cx="4191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Nyquist frequency:</a:t>
            </a: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lang="en-US" sz="1800" b="0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i="1" dirty="0">
                <a:solidFill>
                  <a:prstClr val="black"/>
                </a:solidFill>
                <a:latin typeface="Calibri"/>
              </a:rPr>
              <a:t>f</a:t>
            </a:r>
            <a:r>
              <a:rPr lang="en-US" sz="1800" b="0" i="1" baseline="-25000" dirty="0" smtClean="0">
                <a:solidFill>
                  <a:prstClr val="black"/>
                </a:solidFill>
                <a:latin typeface="Calibri"/>
              </a:rPr>
              <a:t>s</a:t>
            </a: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 &gt;= 2</a:t>
            </a:r>
            <a:r>
              <a:rPr lang="en-US" sz="1800" b="0" i="1" dirty="0" smtClean="0">
                <a:solidFill>
                  <a:prstClr val="black"/>
                </a:solidFill>
                <a:latin typeface="Calibri"/>
              </a:rPr>
              <a:t>f</a:t>
            </a:r>
            <a:r>
              <a:rPr lang="en-US" sz="1800" b="0" i="1" baseline="-25000" dirty="0" smtClean="0">
                <a:solidFill>
                  <a:prstClr val="black"/>
                </a:solidFill>
                <a:latin typeface="Calibri"/>
              </a:rPr>
              <a:t>high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sz="1800" b="0" i="1" dirty="0">
              <a:solidFill>
                <a:prstClr val="black"/>
              </a:solidFill>
              <a:latin typeface="Calibri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Where </a:t>
            </a:r>
            <a:r>
              <a:rPr lang="en-US" sz="1800" b="0" i="1" dirty="0" err="1">
                <a:solidFill>
                  <a:prstClr val="black"/>
                </a:solidFill>
                <a:latin typeface="Calibri"/>
              </a:rPr>
              <a:t>f</a:t>
            </a:r>
            <a:r>
              <a:rPr lang="en-US" sz="1800" b="0" i="1" baseline="-25000" dirty="0" err="1">
                <a:solidFill>
                  <a:prstClr val="black"/>
                </a:solidFill>
                <a:latin typeface="Calibri"/>
              </a:rPr>
              <a:t>high</a:t>
            </a: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 is the highest frequency being sampled</a:t>
            </a:r>
            <a:endParaRPr lang="en-US" sz="1800" b="0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2053" name="Picture 5" descr="C:\Users\Kevin.Walchko\Desktop\Whee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351" y="3124200"/>
            <a:ext cx="4267200" cy="228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581399" y="22860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=5N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81399" y="117348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75649" y="220980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=2/3N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575649" y="3176708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=.54N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581400" y="4122962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=1/2N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590889" y="509778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=1/3N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581400" y="609600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=1/5N</a:t>
            </a:r>
            <a:endParaRPr lang="en-US" sz="1400" b="0" dirty="0">
              <a:solidFill>
                <a:prstClr val="black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012864" y="1440180"/>
            <a:ext cx="2083136" cy="54102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9601" y="5488317"/>
            <a:ext cx="457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Look closely, the wheel appears to be moving in reverse … the camera isn’t capturing fast enough to record the motion correctly!</a:t>
            </a:r>
            <a:endParaRPr lang="en-US" sz="1800" b="0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16" name="Straight Arrow Connector 15"/>
          <p:cNvCxnSpPr>
            <a:stCxn id="8" idx="1"/>
          </p:cNvCxnSpPr>
          <p:nvPr/>
        </p:nvCxnSpPr>
        <p:spPr>
          <a:xfrm flipH="1">
            <a:off x="3590889" y="5949982"/>
            <a:ext cx="828712" cy="14601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67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Aliasing Examples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b="1" u="sng" dirty="0">
                <a:solidFill>
                  <a:srgbClr val="0000FF"/>
                </a:solidFill>
                <a:latin typeface="Calibri"/>
                <a:ea typeface="Calibri"/>
                <a:cs typeface="Times New Roman"/>
                <a:hlinkClick r:id="rId2"/>
              </a:rPr>
              <a:t>https://www.youtube.com/watch?v=CaiIZI1oe40</a:t>
            </a:r>
            <a:endParaRPr lang="en-US" dirty="0">
              <a:latin typeface="Calibri"/>
              <a:ea typeface="Calibri"/>
              <a:cs typeface="Times New Roman"/>
            </a:endParaRPr>
          </a:p>
          <a:p>
            <a:pPr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b="1" u="sng" dirty="0">
                <a:solidFill>
                  <a:srgbClr val="0000FF"/>
                </a:solidFill>
                <a:latin typeface="Calibri"/>
                <a:ea typeface="Calibri"/>
                <a:cs typeface="Times New Roman"/>
                <a:hlinkClick r:id="rId3"/>
              </a:rPr>
              <a:t>https://</a:t>
            </a:r>
            <a:r>
              <a:rPr lang="en-US" b="1" u="sng" dirty="0" smtClean="0">
                <a:solidFill>
                  <a:srgbClr val="0000FF"/>
                </a:solidFill>
                <a:latin typeface="Calibri"/>
                <a:ea typeface="Calibri"/>
                <a:cs typeface="Times New Roman"/>
                <a:hlinkClick r:id="rId3"/>
              </a:rPr>
              <a:t>www.youtube.com/watch?v=smDpCsVVgPA</a:t>
            </a:r>
            <a:endParaRPr lang="en-US" dirty="0">
              <a:latin typeface="Calibri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1121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752600"/>
            <a:ext cx="8686800" cy="3810000"/>
          </a:xfrm>
        </p:spPr>
        <p:txBody>
          <a:bodyPr/>
          <a:lstStyle/>
          <a:p>
            <a:pPr lvl="0"/>
            <a:r>
              <a:rPr lang="en-US" sz="2800" b="1" dirty="0" smtClean="0"/>
              <a:t>Advantages/disadvantages </a:t>
            </a:r>
            <a:r>
              <a:rPr lang="en-US" sz="2800" b="1" dirty="0"/>
              <a:t>of digital </a:t>
            </a:r>
            <a:r>
              <a:rPr lang="en-US" sz="2800" b="1" dirty="0" smtClean="0"/>
              <a:t>signals</a:t>
            </a:r>
          </a:p>
          <a:p>
            <a:pPr lvl="0"/>
            <a:endParaRPr lang="en-US" sz="1600" b="1" dirty="0" smtClean="0"/>
          </a:p>
          <a:p>
            <a:pPr lvl="0"/>
            <a:r>
              <a:rPr lang="en-US" sz="2800" b="1" dirty="0" smtClean="0"/>
              <a:t>Understand the following parameters and impacts in ADC systems:</a:t>
            </a:r>
          </a:p>
          <a:p>
            <a:pPr lvl="1"/>
            <a:r>
              <a:rPr lang="en-US" sz="2400" dirty="0"/>
              <a:t>Sampling </a:t>
            </a:r>
            <a:r>
              <a:rPr lang="en-US" sz="2400" dirty="0" smtClean="0"/>
              <a:t>rate</a:t>
            </a:r>
            <a:r>
              <a:rPr lang="en-US" sz="2400" dirty="0"/>
              <a:t>, </a:t>
            </a:r>
            <a:r>
              <a:rPr lang="en-US" sz="2400" dirty="0" smtClean="0"/>
              <a:t>voltage range, bits, and </a:t>
            </a:r>
            <a:r>
              <a:rPr lang="en-US" sz="2400" dirty="0"/>
              <a:t>resolution</a:t>
            </a:r>
          </a:p>
          <a:p>
            <a:endParaRPr lang="en-US" sz="1600" b="1" dirty="0" smtClean="0"/>
          </a:p>
          <a:p>
            <a:r>
              <a:rPr lang="en-US" sz="2800" b="1" dirty="0" smtClean="0"/>
              <a:t>Understand the </a:t>
            </a:r>
            <a:r>
              <a:rPr lang="en-US" sz="2800" b="1" dirty="0" smtClean="0">
                <a:solidFill>
                  <a:srgbClr val="0000FF"/>
                </a:solidFill>
              </a:rPr>
              <a:t>3 steps of ADC process</a:t>
            </a:r>
          </a:p>
          <a:p>
            <a:endParaRPr lang="en-US" sz="1600" dirty="0" smtClean="0"/>
          </a:p>
          <a:p>
            <a:r>
              <a:rPr lang="en-US" sz="2800" dirty="0" smtClean="0"/>
              <a:t>Understand </a:t>
            </a:r>
            <a:r>
              <a:rPr lang="en-US" sz="2800" dirty="0"/>
              <a:t>the </a:t>
            </a:r>
            <a:r>
              <a:rPr lang="en-US" sz="2800" dirty="0">
                <a:solidFill>
                  <a:srgbClr val="0000FF"/>
                </a:solidFill>
              </a:rPr>
              <a:t>3 </a:t>
            </a:r>
            <a:r>
              <a:rPr lang="en-US" sz="2800" dirty="0" smtClean="0">
                <a:solidFill>
                  <a:srgbClr val="0000FF"/>
                </a:solidFill>
              </a:rPr>
              <a:t>common ADC errors</a:t>
            </a:r>
          </a:p>
          <a:p>
            <a:endParaRPr lang="en-US" sz="1600" dirty="0" smtClean="0">
              <a:solidFill>
                <a:srgbClr val="0000FF"/>
              </a:solidFill>
            </a:endParaRPr>
          </a:p>
          <a:p>
            <a:pPr lvl="0"/>
            <a:r>
              <a:rPr lang="en-US" sz="2800" dirty="0"/>
              <a:t>Understand how to use the ADC on </a:t>
            </a:r>
            <a:r>
              <a:rPr lang="en-US" sz="2800" dirty="0" smtClean="0"/>
              <a:t>the MSP430</a:t>
            </a:r>
            <a:endParaRPr lang="en-US" sz="2800" dirty="0"/>
          </a:p>
          <a:p>
            <a:endParaRPr lang="en-US" sz="2600" b="1" dirty="0" smtClean="0">
              <a:solidFill>
                <a:srgbClr val="0000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Outcomes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48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Aliasing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Sampling exactly in step with blade rotation</a:t>
            </a:r>
          </a:p>
          <a:p>
            <a:r>
              <a:rPr lang="en-US" dirty="0" smtClean="0"/>
              <a:t>Car wheels going backward on TV</a:t>
            </a:r>
          </a:p>
          <a:p>
            <a:r>
              <a:rPr lang="en-US" dirty="0" smtClean="0"/>
              <a:t>Must sample “fast enough” to avoid this</a:t>
            </a:r>
          </a:p>
        </p:txBody>
      </p:sp>
    </p:spTree>
    <p:extLst>
      <p:ext uri="{BB962C8B-B14F-4D97-AF65-F5344CB8AC3E}">
        <p14:creationId xmlns:p14="http://schemas.microsoft.com/office/powerpoint/2010/main" val="291479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71800"/>
            <a:ext cx="8229600" cy="1219200"/>
          </a:xfrm>
        </p:spPr>
        <p:txBody>
          <a:bodyPr/>
          <a:lstStyle/>
          <a:p>
            <a:pPr marL="0" indent="0" algn="ctr">
              <a:buNone/>
            </a:pPr>
            <a:r>
              <a:rPr lang="en-US" sz="4800" baseline="-25000" dirty="0" smtClean="0"/>
              <a:t> </a:t>
            </a:r>
            <a:endParaRPr lang="en-US" sz="4800" baseline="-25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3154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rgbClr val="FFFF00"/>
                </a:solidFill>
              </a:rPr>
              <a:t>Nyquist</a:t>
            </a:r>
            <a:r>
              <a:rPr lang="en-US" dirty="0" smtClean="0">
                <a:solidFill>
                  <a:srgbClr val="FFFF00"/>
                </a:solidFill>
              </a:rPr>
              <a:t> Sampling Rate</a:t>
            </a:r>
            <a:br>
              <a:rPr lang="en-US" dirty="0" smtClean="0">
                <a:solidFill>
                  <a:srgbClr val="FFFF00"/>
                </a:solidFill>
              </a:rPr>
            </a:br>
            <a:r>
              <a:rPr lang="en-US" dirty="0" err="1" smtClean="0">
                <a:solidFill>
                  <a:srgbClr val="FFFF00"/>
                </a:solidFill>
              </a:rPr>
              <a:t>f</a:t>
            </a:r>
            <a:r>
              <a:rPr lang="en-US" baseline="-25000" dirty="0" err="1" smtClean="0">
                <a:solidFill>
                  <a:srgbClr val="FFFF00"/>
                </a:solidFill>
              </a:rPr>
              <a:t>N</a:t>
            </a:r>
            <a:r>
              <a:rPr lang="en-US" dirty="0" smtClean="0">
                <a:solidFill>
                  <a:srgbClr val="FFFF00"/>
                </a:solidFill>
              </a:rPr>
              <a:t> = 2 </a:t>
            </a:r>
            <a:r>
              <a:rPr lang="en-US" baseline="-6000" dirty="0" smtClean="0">
                <a:solidFill>
                  <a:srgbClr val="FFFF00"/>
                </a:solidFill>
              </a:rPr>
              <a:t>*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f</a:t>
            </a:r>
            <a:r>
              <a:rPr lang="en-US" baseline="-25000" dirty="0" err="1" smtClean="0">
                <a:solidFill>
                  <a:srgbClr val="FFFF00"/>
                </a:solidFill>
              </a:rPr>
              <a:t>high</a:t>
            </a:r>
            <a:endParaRPr lang="en-US" baseline="-25000" dirty="0">
              <a:solidFill>
                <a:srgbClr val="FFFF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3810000"/>
            <a:ext cx="8229600" cy="1981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4400" dirty="0" smtClean="0">
                <a:solidFill>
                  <a:srgbClr val="FFFF00"/>
                </a:solidFill>
              </a:rPr>
              <a:t>To avoid aliasing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4400" dirty="0" err="1" smtClean="0">
                <a:solidFill>
                  <a:srgbClr val="FFFF00"/>
                </a:solidFill>
              </a:rPr>
              <a:t>f</a:t>
            </a:r>
            <a:r>
              <a:rPr lang="en-US" sz="4400" baseline="-25000" dirty="0" err="1" smtClean="0">
                <a:solidFill>
                  <a:srgbClr val="FFFF00"/>
                </a:solidFill>
              </a:rPr>
              <a:t>sample</a:t>
            </a:r>
            <a:r>
              <a:rPr lang="en-US" sz="4400" dirty="0" smtClean="0">
                <a:solidFill>
                  <a:srgbClr val="FFFF00"/>
                </a:solidFill>
              </a:rPr>
              <a:t> &gt; 2 </a:t>
            </a:r>
            <a:r>
              <a:rPr lang="en-US" sz="4400" baseline="-12000" dirty="0" smtClean="0">
                <a:solidFill>
                  <a:srgbClr val="FFFF00"/>
                </a:solidFill>
              </a:rPr>
              <a:t>*</a:t>
            </a:r>
            <a:r>
              <a:rPr lang="en-US" sz="4400" dirty="0" smtClean="0">
                <a:solidFill>
                  <a:srgbClr val="FFFF00"/>
                </a:solidFill>
              </a:rPr>
              <a:t> </a:t>
            </a:r>
            <a:r>
              <a:rPr lang="en-US" sz="4400" dirty="0" err="1" smtClean="0">
                <a:solidFill>
                  <a:srgbClr val="FFFF00"/>
                </a:solidFill>
              </a:rPr>
              <a:t>f</a:t>
            </a:r>
            <a:r>
              <a:rPr lang="en-US" sz="4400" baseline="-25000" dirty="0" err="1" smtClean="0">
                <a:solidFill>
                  <a:srgbClr val="FFFF00"/>
                </a:solidFill>
              </a:rPr>
              <a:t>high</a:t>
            </a:r>
            <a:endParaRPr lang="en-US" sz="4400" baseline="-25000" dirty="0">
              <a:solidFill>
                <a:srgbClr val="FFFF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9900" y="6172200"/>
            <a:ext cx="8153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://www.kostic.niu.edu/aliasing-movie.gif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14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-7112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kern="0" dirty="0" smtClean="0"/>
              <a:t>Quantize into discrete voltage levels</a:t>
            </a:r>
            <a:endParaRPr lang="en-US" kern="0" dirty="0"/>
          </a:p>
        </p:txBody>
      </p:sp>
      <p:grpSp>
        <p:nvGrpSpPr>
          <p:cNvPr id="7" name="Group 6"/>
          <p:cNvGrpSpPr/>
          <p:nvPr/>
        </p:nvGrpSpPr>
        <p:grpSpPr>
          <a:xfrm>
            <a:off x="1232587" y="2362200"/>
            <a:ext cx="378676" cy="4347865"/>
            <a:chOff x="1232587" y="2590800"/>
            <a:chExt cx="378676" cy="4347865"/>
          </a:xfrm>
        </p:grpSpPr>
        <p:sp>
          <p:nvSpPr>
            <p:cNvPr id="8" name="TextBox 7"/>
            <p:cNvSpPr txBox="1"/>
            <p:nvPr/>
          </p:nvSpPr>
          <p:spPr>
            <a:xfrm>
              <a:off x="1232587" y="64770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0</a:t>
              </a:r>
              <a:endParaRPr lang="en-US" sz="2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238617" y="5922264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1</a:t>
              </a:r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252027" y="5361432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2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252027" y="48006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3</a:t>
              </a:r>
              <a:endParaRPr lang="en-US" sz="2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55075" y="42672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4</a:t>
              </a:r>
              <a:endParaRPr lang="en-US" sz="24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55075" y="36576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5</a:t>
              </a:r>
              <a:endParaRPr lang="en-US" sz="2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55075" y="3119735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6</a:t>
              </a:r>
              <a:endParaRPr lang="en-US" sz="2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255075" y="25908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7</a:t>
              </a:r>
              <a:endParaRPr lang="en-US" sz="2400" dirty="0"/>
            </a:p>
          </p:txBody>
        </p:sp>
      </p:grp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600200" y="2400300"/>
          <a:ext cx="6327775" cy="446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1" name="Acrobat Document" r:id="rId3" imgW="5273280" imgH="3716640" progId="AcroExch.Document.7">
                  <p:embed/>
                </p:oleObj>
              </mc:Choice>
              <mc:Fallback>
                <p:oleObj name="Acrobat Document" r:id="rId3" imgW="5273280" imgH="3716640" progId="AcroExch.Document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2400300"/>
                        <a:ext cx="6327775" cy="4467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 bwMode="auto">
          <a:xfrm>
            <a:off x="7467600" y="2286000"/>
            <a:ext cx="609600" cy="4572000"/>
          </a:xfrm>
          <a:prstGeom prst="rect">
            <a:avLst/>
          </a:prstGeom>
          <a:solidFill>
            <a:schemeClr val="tx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endParaRPr lang="en-US" smtClean="0"/>
          </a:p>
        </p:txBody>
      </p:sp>
      <p:sp>
        <p:nvSpPr>
          <p:cNvPr id="17" name="TextBox 16"/>
          <p:cNvSpPr txBox="1"/>
          <p:nvPr/>
        </p:nvSpPr>
        <p:spPr>
          <a:xfrm>
            <a:off x="4038600" y="2438400"/>
            <a:ext cx="2361544" cy="13849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Introduces 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Quantization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Error</a:t>
            </a:r>
            <a:endParaRPr lang="en-US" dirty="0">
              <a:solidFill>
                <a:srgbClr val="0000FF"/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3505200" y="2754363"/>
            <a:ext cx="152400" cy="979437"/>
            <a:chOff x="3810000" y="2754363"/>
            <a:chExt cx="152400" cy="979437"/>
          </a:xfrm>
        </p:grpSpPr>
        <p:cxnSp>
          <p:nvCxnSpPr>
            <p:cNvPr id="19" name="Straight Arrow Connector 18"/>
            <p:cNvCxnSpPr/>
            <p:nvPr/>
          </p:nvCxnSpPr>
          <p:spPr bwMode="auto">
            <a:xfrm>
              <a:off x="3886200" y="2754363"/>
              <a:ext cx="0" cy="298102"/>
            </a:xfrm>
            <a:prstGeom prst="straightConnector1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3810000" y="3052465"/>
              <a:ext cx="152400" cy="0"/>
            </a:xfrm>
            <a:prstGeom prst="line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Straight Arrow Connector 22"/>
            <p:cNvCxnSpPr/>
            <p:nvPr/>
          </p:nvCxnSpPr>
          <p:spPr bwMode="auto">
            <a:xfrm flipV="1">
              <a:off x="3886200" y="3433465"/>
              <a:ext cx="0" cy="300335"/>
            </a:xfrm>
            <a:prstGeom prst="straightConnector1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Straight Connector 23"/>
            <p:cNvCxnSpPr/>
            <p:nvPr/>
          </p:nvCxnSpPr>
          <p:spPr bwMode="auto">
            <a:xfrm>
              <a:off x="3810000" y="3433465"/>
              <a:ext cx="152400" cy="0"/>
            </a:xfrm>
            <a:prstGeom prst="line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457200" y="6351787"/>
            <a:ext cx="797875" cy="468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latin typeface="Calibri"/>
                <a:ea typeface="Calibri"/>
                <a:cs typeface="Times New Roman"/>
              </a:rPr>
              <a:t>V</a:t>
            </a:r>
            <a:r>
              <a:rPr lang="en-US" sz="2000" baseline="-25000" dirty="0">
                <a:latin typeface="Calibri"/>
                <a:ea typeface="Calibri"/>
                <a:cs typeface="Times New Roman"/>
              </a:rPr>
              <a:t>MIN</a:t>
            </a:r>
            <a:endParaRPr lang="en-US" sz="2000" dirty="0">
              <a:latin typeface="Calibri"/>
              <a:ea typeface="Calibri"/>
              <a:cs typeface="Times New Roman"/>
            </a:endParaRP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434712" y="2128143"/>
            <a:ext cx="797875" cy="468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 smtClean="0">
                <a:latin typeface="Calibri"/>
                <a:ea typeface="Calibri"/>
                <a:cs typeface="Times New Roman"/>
              </a:rPr>
              <a:t>V</a:t>
            </a:r>
            <a:r>
              <a:rPr lang="en-US" sz="2000" baseline="-25000" dirty="0" smtClean="0">
                <a:latin typeface="Calibri"/>
                <a:ea typeface="Calibri"/>
                <a:cs typeface="Times New Roman"/>
              </a:rPr>
              <a:t>MAX</a:t>
            </a:r>
            <a:endParaRPr lang="en-US" sz="2000" dirty="0">
              <a:latin typeface="Calibri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997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Resolution is determined by the Analog to Digital Converter (ADC) not the input signal</a:t>
            </a:r>
          </a:p>
          <a:p>
            <a:r>
              <a:rPr lang="en-US" dirty="0" smtClean="0"/>
              <a:t>Smaller </a:t>
            </a:r>
            <a:r>
              <a:rPr lang="en-US" smtClean="0"/>
              <a:t>resolution is </a:t>
            </a:r>
            <a:r>
              <a:rPr lang="en-US" dirty="0" smtClean="0"/>
              <a:t>generally better</a:t>
            </a:r>
          </a:p>
          <a:p>
            <a:r>
              <a:rPr lang="en-US" dirty="0" smtClean="0"/>
              <a:t>Resolution units are volts/level</a:t>
            </a:r>
          </a:p>
          <a:p>
            <a:r>
              <a:rPr lang="en-US" dirty="0" smtClean="0"/>
              <a:t>Quantization throws away data and therefore induces error</a:t>
            </a:r>
          </a:p>
          <a:p>
            <a:pPr lvl="1"/>
            <a:r>
              <a:rPr lang="en-US" dirty="0" smtClean="0"/>
              <a:t>Max quantization error is equal to resolution</a:t>
            </a:r>
          </a:p>
          <a:p>
            <a:r>
              <a:rPr lang="en-US" i="1" dirty="0" smtClean="0">
                <a:solidFill>
                  <a:srgbClr val="0000FF"/>
                </a:solidFill>
              </a:rPr>
              <a:t>Quantization “Clips” any values outside </a:t>
            </a:r>
            <a:r>
              <a:rPr lang="en-US" i="1" dirty="0" err="1" smtClean="0">
                <a:solidFill>
                  <a:srgbClr val="0000FF"/>
                </a:solidFill>
              </a:rPr>
              <a:t>V</a:t>
            </a:r>
            <a:r>
              <a:rPr lang="en-US" i="1" baseline="-25000" dirty="0" err="1" smtClean="0">
                <a:solidFill>
                  <a:srgbClr val="0000FF"/>
                </a:solidFill>
              </a:rPr>
              <a:t>min</a:t>
            </a:r>
            <a:r>
              <a:rPr lang="en-US" i="1" dirty="0" smtClean="0">
                <a:solidFill>
                  <a:srgbClr val="0000FF"/>
                </a:solidFill>
              </a:rPr>
              <a:t> &amp; V</a:t>
            </a:r>
            <a:r>
              <a:rPr lang="en-US" i="1" baseline="-25000" dirty="0" smtClean="0">
                <a:solidFill>
                  <a:srgbClr val="0000FF"/>
                </a:solidFill>
              </a:rPr>
              <a:t>max</a:t>
            </a:r>
          </a:p>
          <a:p>
            <a:pPr lvl="1"/>
            <a:r>
              <a:rPr lang="en-US" dirty="0" smtClean="0"/>
              <a:t>How can we avoid clipping? </a:t>
            </a:r>
            <a:r>
              <a:rPr lang="en-US" sz="2000" i="1" dirty="0">
                <a:solidFill>
                  <a:srgbClr val="0000FF"/>
                </a:solidFill>
                <a:ea typeface="+mn-ea"/>
                <a:cs typeface="+mn-cs"/>
              </a:rPr>
              <a:t>Transducer interface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910388" y="6253163"/>
            <a:ext cx="2133600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67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Resolution Tradeoff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6825"/>
            <a:ext cx="9141660" cy="536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 bwMode="auto">
          <a:xfrm>
            <a:off x="6858000" y="6324600"/>
            <a:ext cx="1981200" cy="3810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55353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74638"/>
            <a:ext cx="8534400" cy="1143000"/>
          </a:xfrm>
        </p:spPr>
        <p:txBody>
          <a:bodyPr/>
          <a:lstStyle/>
          <a:p>
            <a:r>
              <a:rPr lang="en-US" sz="3600" dirty="0" smtClean="0"/>
              <a:t>Smaller</a:t>
            </a:r>
            <a:r>
              <a:rPr lang="en-US" sz="4000" dirty="0" smtClean="0"/>
              <a:t> Resolution = </a:t>
            </a:r>
            <a:r>
              <a:rPr lang="en-US" sz="6000" dirty="0" smtClean="0"/>
              <a:t>More</a:t>
            </a:r>
            <a:r>
              <a:rPr lang="en-US" sz="4000" dirty="0" smtClean="0"/>
              <a:t> Details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35289"/>
            <a:ext cx="9144000" cy="5470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 bwMode="auto">
          <a:xfrm>
            <a:off x="7137400" y="6324600"/>
            <a:ext cx="1981200" cy="3810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510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4479355" y="-184664"/>
            <a:ext cx="18472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5" tIns="45718" rIns="91435" bIns="45718" anchor="ctr">
            <a:spAutoFit/>
          </a:bodyPr>
          <a:lstStyle/>
          <a:p>
            <a:endParaRPr lang="en-US"/>
          </a:p>
        </p:txBody>
      </p:sp>
      <p:graphicFrame>
        <p:nvGraphicFramePr>
          <p:cNvPr id="27653" name="Object 4"/>
          <p:cNvGraphicFramePr>
            <a:graphicFrameLocks noChangeAspect="1"/>
          </p:cNvGraphicFramePr>
          <p:nvPr>
            <p:extLst/>
          </p:nvPr>
        </p:nvGraphicFramePr>
        <p:xfrm>
          <a:off x="1468934" y="3657600"/>
          <a:ext cx="6020842" cy="53901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5" name="Visio" r:id="rId4" imgW="3284287" imgH="3477638" progId="Visio.Drawing.11">
                  <p:embed/>
                </p:oleObj>
              </mc:Choice>
              <mc:Fallback>
                <p:oleObj name="Visio" r:id="rId4" imgW="3284287" imgH="34776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68934" y="3657600"/>
                        <a:ext cx="6020842" cy="539018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295400"/>
                <a:ext cx="9372600" cy="5135563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b="1" u="sng" dirty="0" smtClean="0">
                    <a:solidFill>
                      <a:srgbClr val="66FF33"/>
                    </a:solidFill>
                  </a:rPr>
                  <a:t>Given:</a:t>
                </a:r>
                <a:r>
                  <a:rPr lang="en-US" b="1" dirty="0" smtClean="0">
                    <a:solidFill>
                      <a:srgbClr val="66FF33"/>
                    </a:solidFill>
                  </a:rPr>
                  <a:t>  v</a:t>
                </a:r>
                <a:r>
                  <a:rPr lang="en-US" b="1" baseline="-25000" dirty="0" smtClean="0">
                    <a:solidFill>
                      <a:srgbClr val="66FF33"/>
                    </a:solidFill>
                  </a:rPr>
                  <a:t>in</a:t>
                </a:r>
                <a:r>
                  <a:rPr lang="en-US" b="1" dirty="0" smtClean="0">
                    <a:solidFill>
                      <a:srgbClr val="66FF33"/>
                    </a:solidFill>
                  </a:rPr>
                  <a:t>(t) = 4 + 4 cos (360</a:t>
                </a:r>
                <a:r>
                  <a:rPr lang="en-US" b="1" baseline="30000" dirty="0" smtClean="0">
                    <a:solidFill>
                      <a:srgbClr val="66FF33"/>
                    </a:solidFill>
                  </a:rPr>
                  <a:t>◦</a:t>
                </a:r>
                <a:r>
                  <a:rPr lang="en-US" b="1" dirty="0" smtClean="0">
                    <a:solidFill>
                      <a:srgbClr val="66FF33"/>
                    </a:solidFill>
                  </a:rPr>
                  <a:t> 2k t) V, </a:t>
                </a:r>
                <a:br>
                  <a:rPr lang="en-US" b="1" dirty="0" smtClean="0">
                    <a:solidFill>
                      <a:srgbClr val="66FF33"/>
                    </a:solidFill>
                  </a:rPr>
                </a:br>
                <a:r>
                  <a:rPr lang="en-US" b="1" dirty="0" smtClean="0">
                    <a:solidFill>
                      <a:srgbClr val="66FF33"/>
                    </a:solidFill>
                  </a:rPr>
                  <a:t>	    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  <a:ea typeface="Cambria Math"/>
                      </a:rPr>
                      <m:t>𝑽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=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𝟐𝟎𝟎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𝒎𝑽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/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𝒍𝒆𝒗𝒆𝒍</m:t>
                    </m:r>
                  </m:oMath>
                </a14:m>
                <a:r>
                  <a:rPr lang="en-US" b="1" dirty="0" smtClean="0">
                    <a:solidFill>
                      <a:srgbClr val="66FF33"/>
                    </a:solidFill>
                  </a:rPr>
                  <a:t> or better</a:t>
                </a:r>
                <a:br>
                  <a:rPr lang="en-US" b="1" dirty="0" smtClean="0">
                    <a:solidFill>
                      <a:srgbClr val="66FF33"/>
                    </a:solidFill>
                  </a:rPr>
                </a:br>
                <a:endParaRPr lang="en-US" b="1" dirty="0" smtClean="0">
                  <a:solidFill>
                    <a:srgbClr val="66FF33"/>
                  </a:solidFill>
                </a:endParaRPr>
              </a:p>
              <a:p>
                <a:pPr marL="0" indent="0">
                  <a:buNone/>
                </a:pPr>
                <a:r>
                  <a:rPr lang="en-US" b="1" u="sng" dirty="0" smtClean="0">
                    <a:solidFill>
                      <a:srgbClr val="66FF33"/>
                    </a:solidFill>
                  </a:rPr>
                  <a:t>Find:</a:t>
                </a:r>
                <a:r>
                  <a:rPr lang="en-US" b="1" dirty="0" smtClean="0">
                    <a:solidFill>
                      <a:srgbClr val="66FF33"/>
                    </a:solidFill>
                  </a:rPr>
                  <a:t>  A</a:t>
                </a:r>
                <a:r>
                  <a:rPr lang="en-US" sz="2800" b="1" dirty="0" smtClean="0">
                    <a:solidFill>
                      <a:srgbClr val="66FF33"/>
                    </a:solidFill>
                  </a:rPr>
                  <a:t>ppropriate ADC Parameters</a:t>
                </a:r>
                <a:r>
                  <a:rPr lang="en-US" sz="2800" b="1" dirty="0">
                    <a:solidFill>
                      <a:srgbClr val="66FF33"/>
                    </a:solidFill>
                  </a:rPr>
                  <a:t> </a:t>
                </a:r>
                <a:r>
                  <a:rPr lang="en-US" sz="2800" b="1" dirty="0" smtClean="0">
                    <a:solidFill>
                      <a:srgbClr val="66FF33"/>
                    </a:solidFill>
                  </a:rPr>
                  <a:t>and resultant 		   QE</a:t>
                </a:r>
                <a:r>
                  <a:rPr lang="en-US" sz="2800" b="1" baseline="-25000" dirty="0" smtClean="0">
                    <a:solidFill>
                      <a:srgbClr val="66FF33"/>
                    </a:solidFill>
                  </a:rPr>
                  <a:t>MAX</a:t>
                </a:r>
              </a:p>
            </p:txBody>
          </p:sp>
        </mc:Choice>
        <mc:Fallback xmlns="">
          <p:sp>
            <p:nvSpPr>
              <p:cNvPr id="5" name="Tex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295400"/>
                <a:ext cx="9372600" cy="5135563"/>
              </a:xfrm>
              <a:blipFill rotWithShape="0">
                <a:blip r:embed="rId6"/>
                <a:stretch>
                  <a:fillRect l="-975" t="-14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77404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4479355" y="-184664"/>
            <a:ext cx="18472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5" tIns="45718" rIns="91435" bIns="45718" anchor="ctr">
            <a:spAutoFit/>
          </a:bodyPr>
          <a:lstStyle/>
          <a:p>
            <a:endParaRPr lang="en-US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0" y="2332037"/>
            <a:ext cx="9220200" cy="4525963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 smtClean="0">
                <a:solidFill>
                  <a:srgbClr val="66FF33"/>
                </a:solidFill>
              </a:rPr>
              <a:t>Given:</a:t>
            </a:r>
            <a:r>
              <a:rPr lang="en-US" dirty="0" smtClean="0">
                <a:solidFill>
                  <a:srgbClr val="66FF33"/>
                </a:solidFill>
              </a:rPr>
              <a:t> v</a:t>
            </a:r>
            <a:r>
              <a:rPr lang="en-US" baseline="-25000" dirty="0" smtClean="0">
                <a:solidFill>
                  <a:srgbClr val="66FF33"/>
                </a:solidFill>
              </a:rPr>
              <a:t>in</a:t>
            </a:r>
            <a:r>
              <a:rPr lang="en-US" dirty="0" smtClean="0">
                <a:solidFill>
                  <a:srgbClr val="66FF33"/>
                </a:solidFill>
              </a:rPr>
              <a:t>(t) = 50 </a:t>
            </a:r>
            <a:r>
              <a:rPr lang="en-US" dirty="0" err="1" smtClean="0">
                <a:solidFill>
                  <a:srgbClr val="66FF33"/>
                </a:solidFill>
              </a:rPr>
              <a:t>cos</a:t>
            </a:r>
            <a:r>
              <a:rPr lang="en-US" dirty="0" smtClean="0">
                <a:solidFill>
                  <a:srgbClr val="66FF33"/>
                </a:solidFill>
              </a:rPr>
              <a:t> (360</a:t>
            </a:r>
            <a:r>
              <a:rPr lang="en-US" baseline="30000" dirty="0" smtClean="0">
                <a:solidFill>
                  <a:srgbClr val="66FF33"/>
                </a:solidFill>
              </a:rPr>
              <a:t>◦</a:t>
            </a:r>
            <a:r>
              <a:rPr lang="en-US" dirty="0" smtClean="0">
                <a:solidFill>
                  <a:srgbClr val="66FF33"/>
                </a:solidFill>
              </a:rPr>
              <a:t> 3k t) mV</a:t>
            </a:r>
            <a:br>
              <a:rPr lang="en-US" dirty="0" smtClean="0">
                <a:solidFill>
                  <a:srgbClr val="66FF33"/>
                </a:solidFill>
              </a:rPr>
            </a:br>
            <a:r>
              <a:rPr lang="en-US" dirty="0" smtClean="0">
                <a:solidFill>
                  <a:srgbClr val="66FF33"/>
                </a:solidFill>
              </a:rPr>
              <a:t>What are the issues here? </a:t>
            </a:r>
            <a:br>
              <a:rPr lang="en-US" dirty="0" smtClean="0">
                <a:solidFill>
                  <a:srgbClr val="66FF33"/>
                </a:solidFill>
              </a:rPr>
            </a:br>
            <a:r>
              <a:rPr lang="en-US" dirty="0" smtClean="0">
                <a:solidFill>
                  <a:srgbClr val="66FF33"/>
                </a:solidFill>
              </a:rPr>
              <a:t>How would you fix it?</a:t>
            </a:r>
            <a:endParaRPr lang="en-US" dirty="0">
              <a:solidFill>
                <a:srgbClr val="66FF33"/>
              </a:solidFill>
            </a:endParaRPr>
          </a:p>
        </p:txBody>
      </p:sp>
      <p:sp>
        <p:nvSpPr>
          <p:cNvPr id="2" name="Rectangle 1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5541963" y="3962400"/>
          <a:ext cx="3144837" cy="2166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9" name="Visio" r:id="rId5" imgW="2847978" imgH="1962137" progId="Visio.Drawing.15">
                  <p:embed/>
                </p:oleObj>
              </mc:Choice>
              <mc:Fallback>
                <p:oleObj name="Visio" r:id="rId5" imgW="2847978" imgH="1962137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41963" y="3962400"/>
                        <a:ext cx="3144837" cy="2166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87363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4479355" y="-184664"/>
            <a:ext cx="18472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5" tIns="45718" rIns="91435" bIns="45718" anchor="ctr">
            <a:spAutoFit/>
          </a:bodyPr>
          <a:lstStyle/>
          <a:p>
            <a:endParaRPr lang="en-US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0" y="2332037"/>
            <a:ext cx="9220200" cy="4525963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>
                <a:solidFill>
                  <a:srgbClr val="66FF33"/>
                </a:solidFill>
              </a:rPr>
              <a:t>Given:</a:t>
            </a:r>
            <a:r>
              <a:rPr lang="en-US" b="1" dirty="0" smtClean="0">
                <a:solidFill>
                  <a:srgbClr val="66FF33"/>
                </a:solidFill>
              </a:rPr>
              <a:t> v</a:t>
            </a:r>
            <a:r>
              <a:rPr lang="en-US" b="1" baseline="-25000" dirty="0" smtClean="0">
                <a:solidFill>
                  <a:srgbClr val="66FF33"/>
                </a:solidFill>
              </a:rPr>
              <a:t>in</a:t>
            </a:r>
            <a:r>
              <a:rPr lang="en-US" b="1" dirty="0" smtClean="0">
                <a:solidFill>
                  <a:srgbClr val="66FF33"/>
                </a:solidFill>
              </a:rPr>
              <a:t>(t) = 50 </a:t>
            </a:r>
            <a:r>
              <a:rPr lang="en-US" b="1" dirty="0" err="1" smtClean="0">
                <a:solidFill>
                  <a:srgbClr val="66FF33"/>
                </a:solidFill>
              </a:rPr>
              <a:t>cos</a:t>
            </a:r>
            <a:r>
              <a:rPr lang="en-US" b="1" dirty="0" smtClean="0">
                <a:solidFill>
                  <a:srgbClr val="66FF33"/>
                </a:solidFill>
              </a:rPr>
              <a:t> (360</a:t>
            </a:r>
            <a:r>
              <a:rPr lang="en-US" b="1" baseline="30000" dirty="0" smtClean="0">
                <a:solidFill>
                  <a:srgbClr val="66FF33"/>
                </a:solidFill>
              </a:rPr>
              <a:t>◦</a:t>
            </a:r>
            <a:r>
              <a:rPr lang="en-US" b="1" dirty="0" smtClean="0">
                <a:solidFill>
                  <a:srgbClr val="66FF33"/>
                </a:solidFill>
              </a:rPr>
              <a:t> 3k t) mV</a:t>
            </a:r>
            <a:br>
              <a:rPr lang="en-US" b="1" dirty="0" smtClean="0">
                <a:solidFill>
                  <a:srgbClr val="66FF33"/>
                </a:solidFill>
              </a:rPr>
            </a:br>
            <a:r>
              <a:rPr lang="en-US" b="1" dirty="0" smtClean="0">
                <a:solidFill>
                  <a:srgbClr val="66FF33"/>
                </a:solidFill>
              </a:rPr>
              <a:t>What are the issues here? </a:t>
            </a:r>
            <a:br>
              <a:rPr lang="en-US" b="1" dirty="0" smtClean="0">
                <a:solidFill>
                  <a:srgbClr val="66FF33"/>
                </a:solidFill>
              </a:rPr>
            </a:br>
            <a:r>
              <a:rPr lang="en-US" b="1" dirty="0" smtClean="0">
                <a:solidFill>
                  <a:srgbClr val="66FF33"/>
                </a:solidFill>
              </a:rPr>
              <a:t>How would you fix it?</a:t>
            </a:r>
            <a:endParaRPr lang="en-US" b="1" dirty="0">
              <a:solidFill>
                <a:srgbClr val="66FF33"/>
              </a:solidFill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578820" y="3962400"/>
          <a:ext cx="8107980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3" name="Visio" r:id="rId5" imgW="7267553" imgH="2047824" progId="Visio.Drawing.15">
                  <p:embed/>
                </p:oleObj>
              </mc:Choice>
              <mc:Fallback>
                <p:oleObj name="Visio" r:id="rId5" imgW="7267553" imgH="2047824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8820" y="3962400"/>
                        <a:ext cx="8107980" cy="2286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18373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Analog to Digi Errors??</a:t>
            </a:r>
            <a:endParaRPr lang="en-US" dirty="0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689100"/>
            <a:ext cx="5449888" cy="4318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2108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51038"/>
            <a:ext cx="8382000" cy="639762"/>
          </a:xfrm>
        </p:spPr>
        <p:txBody>
          <a:bodyPr/>
          <a:lstStyle/>
          <a:p>
            <a:r>
              <a:rPr lang="en-US" sz="2800" dirty="0" smtClean="0"/>
              <a:t>3 steps in the Analog to Digital Conversion (ADC) Process: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906712"/>
            <a:ext cx="8305800" cy="3951288"/>
          </a:xfrm>
        </p:spPr>
        <p:txBody>
          <a:bodyPr/>
          <a:lstStyle/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Sample</a:t>
            </a:r>
            <a:r>
              <a:rPr lang="en-US" sz="2400" dirty="0" smtClean="0"/>
              <a:t> (snapshot in time)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Quantize</a:t>
            </a:r>
            <a:r>
              <a:rPr lang="en-US" sz="2400" dirty="0" smtClean="0"/>
              <a:t> (assign voltage level)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Encode</a:t>
            </a:r>
            <a:r>
              <a:rPr lang="en-US" sz="2400" dirty="0" smtClean="0"/>
              <a:t> (convert to bits)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 smtClean="0"/>
              <a:t>Sampling (time) and Resolution (voltage) are </a:t>
            </a:r>
            <a:r>
              <a:rPr lang="en-US" sz="2800" u="sng" dirty="0" smtClean="0">
                <a:solidFill>
                  <a:srgbClr val="0000FF"/>
                </a:solidFill>
              </a:rPr>
              <a:t>independent</a:t>
            </a:r>
            <a:endParaRPr lang="en-US" sz="2800" u="sng" dirty="0">
              <a:solidFill>
                <a:srgbClr val="0000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320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51038"/>
            <a:ext cx="8382000" cy="639762"/>
          </a:xfrm>
        </p:spPr>
        <p:txBody>
          <a:bodyPr/>
          <a:lstStyle/>
          <a:p>
            <a:r>
              <a:rPr lang="en-US" sz="2800" dirty="0" smtClean="0"/>
              <a:t>3 errors in the Analog to Digital Conversion (ADC) Process: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906712"/>
            <a:ext cx="8305800" cy="3951288"/>
          </a:xfrm>
        </p:spPr>
        <p:txBody>
          <a:bodyPr/>
          <a:lstStyle/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66FF33"/>
                </a:solidFill>
              </a:rPr>
              <a:t>Aliasing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dirty="0" smtClean="0"/>
              <a:t>(due to inadequate sampling rate)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66FF33"/>
                </a:solidFill>
              </a:rPr>
              <a:t>Clipping</a:t>
            </a:r>
            <a:r>
              <a:rPr lang="en-US" sz="2400" dirty="0" smtClean="0"/>
              <a:t> (voltage exceeds input range of ADC)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66FF33"/>
                </a:solidFill>
              </a:rPr>
              <a:t>Quantization error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dirty="0" smtClean="0"/>
              <a:t>(inherent – can only be minimized)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Analog to Digi Errors??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6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Conditioning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5237"/>
            <a:ext cx="8229600" cy="5135563"/>
          </a:xfrm>
        </p:spPr>
        <p:txBody>
          <a:bodyPr/>
          <a:lstStyle/>
          <a:p>
            <a:r>
              <a:rPr lang="en-US" dirty="0" smtClean="0"/>
              <a:t>How do you prevent </a:t>
            </a:r>
            <a:r>
              <a:rPr lang="en-US" dirty="0" smtClean="0">
                <a:solidFill>
                  <a:srgbClr val="66FF33"/>
                </a:solidFill>
              </a:rPr>
              <a:t>aliasing</a:t>
            </a:r>
            <a:r>
              <a:rPr lang="en-US" dirty="0" smtClean="0"/>
              <a:t> when using ADC?</a:t>
            </a:r>
          </a:p>
          <a:p>
            <a:pPr lvl="1"/>
            <a:r>
              <a:rPr lang="en-US" dirty="0" smtClean="0"/>
              <a:t>Anti-Aliasing filter!</a:t>
            </a:r>
            <a:endParaRPr lang="en-US" dirty="0"/>
          </a:p>
          <a:p>
            <a:r>
              <a:rPr lang="en-US" dirty="0" smtClean="0"/>
              <a:t>How can we minimize </a:t>
            </a:r>
            <a:r>
              <a:rPr lang="en-US" dirty="0" smtClean="0">
                <a:solidFill>
                  <a:srgbClr val="66FF33"/>
                </a:solidFill>
              </a:rPr>
              <a:t>Q.E.</a:t>
            </a:r>
            <a:r>
              <a:rPr lang="en-US" dirty="0" smtClean="0"/>
              <a:t>?  Prevent </a:t>
            </a:r>
            <a:r>
              <a:rPr lang="en-US" dirty="0" smtClean="0">
                <a:solidFill>
                  <a:srgbClr val="66FF33"/>
                </a:solidFill>
              </a:rPr>
              <a:t>Clipping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Fit the signal to the window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b="1" dirty="0" smtClean="0"/>
              <a:t>T</a:t>
            </a:r>
            <a:r>
              <a:rPr lang="en-US" dirty="0" smtClean="0"/>
              <a:t>rue or </a:t>
            </a:r>
            <a:r>
              <a:rPr lang="en-US" b="1" dirty="0" smtClean="0"/>
              <a:t>F</a:t>
            </a:r>
            <a:r>
              <a:rPr lang="en-US" dirty="0" smtClean="0"/>
              <a:t>alse?</a:t>
            </a:r>
          </a:p>
          <a:p>
            <a:pPr lvl="1"/>
            <a:r>
              <a:rPr lang="en-US" dirty="0" smtClean="0"/>
              <a:t>Quantization error can be eliminated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 bwMode="auto">
          <a:xfrm>
            <a:off x="2057400" y="4724400"/>
            <a:ext cx="1752600" cy="914400"/>
          </a:xfrm>
          <a:prstGeom prst="ellipse">
            <a:avLst/>
          </a:prstGeom>
          <a:noFill/>
          <a:ln w="38100" cap="flat" cmpd="sng" algn="ctr">
            <a:solidFill>
              <a:srgbClr val="FF33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1" i="0" u="none" strike="noStrike" cap="none" normalizeH="0" baseline="0" smtClean="0">
              <a:ln>
                <a:noFill/>
              </a:ln>
              <a:solidFill>
                <a:srgbClr val="FFFF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491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4479355" y="-184664"/>
            <a:ext cx="18472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5" tIns="45718" rIns="91435" bIns="45718" anchor="ctr">
            <a:spAutoFit/>
          </a:bodyPr>
          <a:lstStyle/>
          <a:p>
            <a:endParaRPr lang="en-US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0" y="2332037"/>
            <a:ext cx="9220200" cy="4525963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>
                <a:solidFill>
                  <a:srgbClr val="66FF33"/>
                </a:solidFill>
              </a:rPr>
              <a:t>Given:</a:t>
            </a:r>
            <a:r>
              <a:rPr lang="en-US" b="1" dirty="0" smtClean="0">
                <a:solidFill>
                  <a:srgbClr val="66FF33"/>
                </a:solidFill>
              </a:rPr>
              <a:t> v</a:t>
            </a:r>
            <a:r>
              <a:rPr lang="en-US" b="1" baseline="-25000" dirty="0" smtClean="0">
                <a:solidFill>
                  <a:srgbClr val="66FF33"/>
                </a:solidFill>
              </a:rPr>
              <a:t>in</a:t>
            </a:r>
            <a:r>
              <a:rPr lang="en-US" b="1" dirty="0" smtClean="0">
                <a:solidFill>
                  <a:srgbClr val="66FF33"/>
                </a:solidFill>
              </a:rPr>
              <a:t>(t) = 50 cos (360</a:t>
            </a:r>
            <a:r>
              <a:rPr lang="en-US" b="1" baseline="30000" dirty="0" smtClean="0">
                <a:solidFill>
                  <a:srgbClr val="66FF33"/>
                </a:solidFill>
              </a:rPr>
              <a:t>◦</a:t>
            </a:r>
            <a:r>
              <a:rPr lang="en-US" b="1" dirty="0" smtClean="0">
                <a:solidFill>
                  <a:srgbClr val="66FF33"/>
                </a:solidFill>
              </a:rPr>
              <a:t> 3k t) mV</a:t>
            </a:r>
            <a:br>
              <a:rPr lang="en-US" b="1" dirty="0" smtClean="0">
                <a:solidFill>
                  <a:srgbClr val="66FF33"/>
                </a:solidFill>
              </a:rPr>
            </a:br>
            <a:r>
              <a:rPr lang="en-US" b="1" dirty="0" smtClean="0">
                <a:solidFill>
                  <a:srgbClr val="66FF33"/>
                </a:solidFill>
              </a:rPr>
              <a:t>How to prevent aliasing???</a:t>
            </a:r>
            <a:endParaRPr lang="en-US" b="1" dirty="0">
              <a:solidFill>
                <a:srgbClr val="66FF33"/>
              </a:solidFill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578820" y="3962400"/>
          <a:ext cx="8107980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7" name="Visio" r:id="rId5" imgW="7267618" imgH="2047986" progId="Visio.Drawing.15">
                  <p:embed/>
                </p:oleObj>
              </mc:Choice>
              <mc:Fallback>
                <p:oleObj name="Visio" r:id="rId5" imgW="7267618" imgH="2047986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8820" y="3962400"/>
                        <a:ext cx="8107980" cy="2286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Anti-Aliasing filter to the rescue!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 bwMode="auto">
          <a:xfrm rot="5400000">
            <a:off x="4397375" y="3718718"/>
            <a:ext cx="1143000" cy="609600"/>
          </a:xfrm>
          <a:prstGeom prst="rightArrow">
            <a:avLst/>
          </a:prstGeom>
          <a:solidFill>
            <a:srgbClr val="FF0000"/>
          </a:solidFill>
          <a:ln w="38100" cap="flat" cmpd="sng" algn="ctr">
            <a:solidFill>
              <a:srgbClr val="66FF33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1" i="0" u="none" strike="noStrike" cap="none" normalizeH="0" baseline="0" smtClean="0">
              <a:ln>
                <a:noFill/>
              </a:ln>
              <a:solidFill>
                <a:srgbClr val="FFFF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6541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36 TI Example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800" dirty="0">
                <a:solidFill>
                  <a:srgbClr val="3F7F5F"/>
                </a:solidFill>
                <a:latin typeface="Consolas"/>
              </a:rPr>
              <a:t>// TI example code</a:t>
            </a:r>
          </a:p>
          <a:p>
            <a:pPr marL="0" indent="0">
              <a:buNone/>
            </a:pPr>
            <a:endParaRPr lang="en-US" sz="800" dirty="0">
              <a:latin typeface="Consolas"/>
            </a:endParaRPr>
          </a:p>
          <a:p>
            <a:pPr marL="0" indent="0">
              <a:buNone/>
            </a:pPr>
            <a:r>
              <a:rPr lang="en-US" sz="800" b="1" dirty="0">
                <a:solidFill>
                  <a:srgbClr val="7F0055"/>
                </a:solidFill>
                <a:latin typeface="Consolas"/>
              </a:rPr>
              <a:t>#include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800" b="1" dirty="0">
                <a:solidFill>
                  <a:srgbClr val="2A00FF"/>
                </a:solidFill>
                <a:latin typeface="Consolas"/>
              </a:rPr>
              <a:t>&lt;msp430g2553.h&gt;</a:t>
            </a:r>
          </a:p>
          <a:p>
            <a:pPr marL="0" indent="0">
              <a:buNone/>
            </a:pPr>
            <a:endParaRPr lang="en-US" sz="800" dirty="0">
              <a:latin typeface="Consolas"/>
            </a:endParaRPr>
          </a:p>
          <a:p>
            <a:pPr marL="0" indent="0">
              <a:buNone/>
            </a:pPr>
            <a:r>
              <a:rPr lang="en-US" sz="800" b="1" dirty="0" smtClean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8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main(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)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WDTCTL = WDTPW + WDTHOLD;               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//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Stop WDT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ADC10CTL0 = ADC10SHT_3 + ADC10ON + ADC10IE;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ADC10ON, interrupt enabled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ADC10CTL1 = INCH_4;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input A4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ADC10AE0 |= BIT4;  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P1.4 ADC Analog 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enable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  ADC10CTL1 |= ADC10SSEL1|ADC10SSEL0;                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// Select SMCLK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800" dirty="0">
                <a:solidFill>
                  <a:srgbClr val="000000"/>
                </a:solidFill>
                <a:latin typeface="Consolas"/>
              </a:rPr>
              <a:t>P1DIR |= 0x01;     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Set P1.0 to output direction</a:t>
            </a:r>
          </a:p>
          <a:p>
            <a:pPr marL="0" indent="0">
              <a:buNone/>
              <a:tabLst>
                <a:tab pos="2743200" algn="l"/>
              </a:tabLst>
            </a:pPr>
            <a:endParaRPr lang="en-US" sz="800" dirty="0">
              <a:latin typeface="Consolas"/>
            </a:endParaRP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8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800" b="1" dirty="0" smtClean="0">
                <a:solidFill>
                  <a:srgbClr val="000000"/>
                </a:solidFill>
                <a:latin typeface="Consolas"/>
              </a:rPr>
              <a:t> (1)</a:t>
            </a:r>
            <a:endParaRPr lang="en-US" sz="8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{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ADC10CTL0 |= ENC + ADC10SC;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Sampling and conversion start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800" b="1" dirty="0">
                <a:solidFill>
                  <a:srgbClr val="642880"/>
                </a:solidFill>
                <a:latin typeface="Consolas"/>
              </a:rPr>
              <a:t>__</a:t>
            </a:r>
            <a:r>
              <a:rPr lang="en-US" sz="800" b="1" dirty="0" err="1">
                <a:solidFill>
                  <a:srgbClr val="642880"/>
                </a:solidFill>
                <a:latin typeface="Consolas"/>
              </a:rPr>
              <a:t>bis_SR_register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(CPUOFF + GIE);        </a:t>
            </a:r>
            <a:r>
              <a:rPr lang="en-US" sz="800" b="1" dirty="0">
                <a:solidFill>
                  <a:srgbClr val="3F7F5F"/>
                </a:solidFill>
                <a:latin typeface="Consolas"/>
              </a:rPr>
              <a:t>// LPM0, ADC10_ISR will force exit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if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(ADC10MEM &lt; 0x1FF)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  P1OUT &amp;= ~0x01;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Clear P1.0 LED off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else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  P1OUT |= 0x01; 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Set P1.0 LED on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}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800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  <a:tabLst>
                <a:tab pos="2743200" algn="l"/>
              </a:tabLst>
            </a:pPr>
            <a:endParaRPr lang="en-US" sz="800" dirty="0">
              <a:latin typeface="Consolas"/>
            </a:endParaRP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3F7F5F"/>
                </a:solidFill>
                <a:latin typeface="Consolas"/>
              </a:rPr>
              <a:t>// ADC10 interrupt service routine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b="1" dirty="0">
                <a:solidFill>
                  <a:srgbClr val="7F0055"/>
                </a:solidFill>
                <a:latin typeface="Consolas"/>
              </a:rPr>
              <a:t>#pragma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vector=ADC10_VECTOR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b="1" dirty="0">
                <a:solidFill>
                  <a:srgbClr val="7F0055"/>
                </a:solidFill>
                <a:latin typeface="Consolas"/>
              </a:rPr>
              <a:t>__interrupt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ADC10_ISR(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)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800" b="1" dirty="0">
                <a:solidFill>
                  <a:srgbClr val="642880"/>
                </a:solidFill>
                <a:latin typeface="Consolas"/>
              </a:rPr>
              <a:t>__</a:t>
            </a:r>
            <a:r>
              <a:rPr lang="en-US" sz="800" b="1" dirty="0" err="1">
                <a:solidFill>
                  <a:srgbClr val="642880"/>
                </a:solidFill>
                <a:latin typeface="Consolas"/>
              </a:rPr>
              <a:t>bic_SR_register_on_exit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(CPUOFF);        </a:t>
            </a:r>
            <a:r>
              <a:rPr lang="en-US" sz="800" b="1" dirty="0">
                <a:solidFill>
                  <a:srgbClr val="3F7F5F"/>
                </a:solidFill>
                <a:latin typeface="Consolas"/>
              </a:rPr>
              <a:t>// Clear CPUOFF bit from 0(SR)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800" dirty="0">
              <a:solidFill>
                <a:srgbClr val="000000"/>
              </a:solidFill>
              <a:latin typeface="Consola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910667" y="2006600"/>
            <a:ext cx="2988733" cy="1371600"/>
            <a:chOff x="4910667" y="2006600"/>
            <a:chExt cx="2988733" cy="1371600"/>
          </a:xfrm>
        </p:grpSpPr>
        <p:sp>
          <p:nvSpPr>
            <p:cNvPr id="4" name="Line Callout 1 3"/>
            <p:cNvSpPr/>
            <p:nvPr/>
          </p:nvSpPr>
          <p:spPr bwMode="auto">
            <a:xfrm>
              <a:off x="6485467" y="2468036"/>
              <a:ext cx="1413933" cy="461665"/>
            </a:xfrm>
            <a:prstGeom prst="borderCallout1">
              <a:avLst>
                <a:gd name="adj1" fmla="val 49185"/>
                <a:gd name="adj2" fmla="val 50"/>
                <a:gd name="adj3" fmla="val 48732"/>
                <a:gd name="adj4" fmla="val -61685"/>
              </a:avLst>
            </a:prstGeom>
            <a:solidFill>
              <a:schemeClr val="bg1"/>
            </a:solidFill>
            <a:ln w="25400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sz="2400" b="0" dirty="0" smtClean="0">
                  <a:solidFill>
                    <a:srgbClr val="000000"/>
                  </a:solidFill>
                  <a:latin typeface="Times New Roman" pitchFamily="18" charset="0"/>
                  <a:sym typeface="Wingdings" pitchFamily="2" charset="2"/>
                </a:rPr>
                <a:t>Setup</a:t>
              </a:r>
            </a:p>
          </p:txBody>
        </p:sp>
        <p:sp>
          <p:nvSpPr>
            <p:cNvPr id="6" name="Right Brace 5"/>
            <p:cNvSpPr/>
            <p:nvPr/>
          </p:nvSpPr>
          <p:spPr bwMode="auto">
            <a:xfrm>
              <a:off x="4910667" y="2006600"/>
              <a:ext cx="711200" cy="1371600"/>
            </a:xfrm>
            <a:prstGeom prst="rightBrace">
              <a:avLst/>
            </a:prstGeom>
            <a:noFill/>
            <a:ln w="254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algn="l">
                <a:spcBef>
                  <a:spcPct val="50000"/>
                </a:spcBef>
              </a:pPr>
              <a:endParaRPr lang="en-US" sz="2400" b="0" smtClean="0">
                <a:solidFill>
                  <a:srgbClr val="000000"/>
                </a:solidFill>
                <a:latin typeface="Times New Roman" pitchFamily="18" charset="0"/>
                <a:sym typeface="Wingdings" pitchFamily="2" charset="2"/>
              </a:endParaRPr>
            </a:p>
          </p:txBody>
        </p:sp>
      </p:grpSp>
      <p:sp>
        <p:nvSpPr>
          <p:cNvPr id="7" name="Line Callout 1 6"/>
          <p:cNvSpPr/>
          <p:nvPr/>
        </p:nvSpPr>
        <p:spPr bwMode="auto">
          <a:xfrm>
            <a:off x="6155266" y="3255437"/>
            <a:ext cx="2768599" cy="830997"/>
          </a:xfrm>
          <a:prstGeom prst="borderCallout1">
            <a:avLst>
              <a:gd name="adj1" fmla="val 49185"/>
              <a:gd name="adj2" fmla="val 50"/>
              <a:gd name="adj3" fmla="val 49751"/>
              <a:gd name="adj4" fmla="val -39972"/>
            </a:avLst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400" b="0" dirty="0" smtClean="0">
                <a:solidFill>
                  <a:srgbClr val="000000"/>
                </a:solidFill>
                <a:latin typeface="Times New Roman" pitchFamily="18" charset="0"/>
                <a:sym typeface="Wingdings" pitchFamily="2" charset="2"/>
              </a:rPr>
              <a:t>Sample, Quantize, and Encode</a:t>
            </a:r>
          </a:p>
        </p:txBody>
      </p:sp>
      <p:sp>
        <p:nvSpPr>
          <p:cNvPr id="8" name="Line Callout 1 7"/>
          <p:cNvSpPr/>
          <p:nvPr/>
        </p:nvSpPr>
        <p:spPr bwMode="auto">
          <a:xfrm>
            <a:off x="6155265" y="4086434"/>
            <a:ext cx="2768599" cy="461665"/>
          </a:xfrm>
          <a:prstGeom prst="borderCallout1">
            <a:avLst>
              <a:gd name="adj1" fmla="val 49185"/>
              <a:gd name="adj2" fmla="val 50"/>
              <a:gd name="adj3" fmla="val -23607"/>
              <a:gd name="adj4" fmla="val -139666"/>
            </a:avLst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400" b="0" dirty="0" smtClean="0">
                <a:solidFill>
                  <a:srgbClr val="000000"/>
                </a:solidFill>
                <a:latin typeface="Times New Roman" pitchFamily="18" charset="0"/>
                <a:sym typeface="Wingdings" pitchFamily="2" charset="2"/>
              </a:rPr>
              <a:t>Read Encoded Value</a:t>
            </a:r>
          </a:p>
        </p:txBody>
      </p:sp>
    </p:spTree>
    <p:extLst>
      <p:ext uri="{BB962C8B-B14F-4D97-AF65-F5344CB8AC3E}">
        <p14:creationId xmlns:p14="http://schemas.microsoft.com/office/powerpoint/2010/main" val="69809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ADC10CTL0 </a:t>
            </a:r>
            <a:r>
              <a:rPr lang="en-US" dirty="0" smtClean="0"/>
              <a:t>Register</a:t>
            </a:r>
            <a:endParaRPr lang="en-US" dirty="0"/>
          </a:p>
        </p:txBody>
      </p:sp>
      <p:pic>
        <p:nvPicPr>
          <p:cNvPr id="5125" name="Picture 5" descr="C:\Users\Jeffrey.Falkinburg\Documents\Courses\ECE382\Fall16\ECE382_Website_Fall_2016\notes\L36\ADC10CTL0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6533" y="603348"/>
            <a:ext cx="5350934" cy="626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4639734" y="5552072"/>
            <a:ext cx="4504266" cy="806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ADC10CTL0 </a:t>
            </a: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= ADC10SHT_3 + ADC10ON + ADC10IE;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= INCH_4;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input A4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ADC10AE0 |= BIT4;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P1.4 ADC Analog enable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|= ADC10SSEL1|ADC10SSEL0;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Select SMCLK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P1DIR |= 0x01;   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Set P1.0 to output direction</a:t>
            </a:r>
            <a:endParaRPr lang="en-US" sz="2400" b="0" dirty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490169" y="3047999"/>
            <a:ext cx="6053632" cy="645867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411421" y="5538906"/>
            <a:ext cx="760782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6172203" y="5538906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6714067" y="5538906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490169" y="6051625"/>
            <a:ext cx="6053632" cy="437715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1490169" y="6489341"/>
            <a:ext cx="6053632" cy="36866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56961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ADC10CTL0 Register Cont</a:t>
            </a:r>
            <a:r>
              <a:rPr lang="en-US" dirty="0"/>
              <a:t>.</a:t>
            </a:r>
          </a:p>
        </p:txBody>
      </p:sp>
      <p:pic>
        <p:nvPicPr>
          <p:cNvPr id="6146" name="Picture 2" descr="C:\Users\Jeffrey.Falkinburg\Documents\Courses\ECE382\Fall16\ECE382_Website_Fall_2016\notes\L36\ADC10CTL0-con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661549"/>
            <a:ext cx="7772400" cy="214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49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ADC10CTL1 Register</a:t>
            </a:r>
            <a:endParaRPr lang="en-US" dirty="0"/>
          </a:p>
        </p:txBody>
      </p:sp>
      <p:pic>
        <p:nvPicPr>
          <p:cNvPr id="7173" name="Picture 5" descr="C:\Users\Jeffrey.Falkinburg\Documents\Courses\ECE382\Fall16\ECE382_Website_Fall_2016\notes\L36\ADC10CTL1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998" y="609600"/>
            <a:ext cx="4882004" cy="624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 bwMode="auto">
          <a:xfrm>
            <a:off x="1490169" y="1794935"/>
            <a:ext cx="6062098" cy="20574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2616201" y="2542659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Rectangle 9"/>
          <p:cNvSpPr/>
          <p:nvPr/>
        </p:nvSpPr>
        <p:spPr>
          <a:xfrm>
            <a:off x="4639734" y="5552072"/>
            <a:ext cx="4504266" cy="806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ADC10CTL0 </a:t>
            </a: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= ADC10SHT_3 + ADC10ON + ADC10IE;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= INCH_4;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input A4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ADC10AE0 |= BIT4;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P1.4 ADC Analog enable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|= ADC10SSEL1|ADC10SSEL0;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Select SMCLK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P1DIR |= 0x01;   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Set P1.0 to output direction</a:t>
            </a:r>
            <a:endParaRPr lang="en-US" sz="2400" b="0" dirty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5394487" y="5674378"/>
            <a:ext cx="574513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>
            <a:off x="4216401" y="5802326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99013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ADC10CTL1 Register Cont</a:t>
            </a:r>
            <a:r>
              <a:rPr lang="en-US" dirty="0"/>
              <a:t>.</a:t>
            </a:r>
          </a:p>
        </p:txBody>
      </p:sp>
      <p:pic>
        <p:nvPicPr>
          <p:cNvPr id="7172" name="Picture 4" descr="C:\Users\Jeffrey.Falkinburg\Documents\Courses\ECE382\Fall16\ECE382_Website_Fall_2016\notes\L36\ADC10CTL1-con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914401"/>
            <a:ext cx="7772400" cy="1572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MSP430G2553 Pinou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83" y="3953932"/>
            <a:ext cx="7910035" cy="287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/>
          <p:nvPr/>
        </p:nvCxnSpPr>
        <p:spPr bwMode="auto">
          <a:xfrm>
            <a:off x="2827867" y="5446725"/>
            <a:ext cx="592667" cy="0"/>
          </a:xfrm>
          <a:prstGeom prst="straightConnector1">
            <a:avLst/>
          </a:prstGeom>
          <a:noFill/>
          <a:ln w="635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" name="TextBox 2"/>
          <p:cNvSpPr txBox="1"/>
          <p:nvPr/>
        </p:nvSpPr>
        <p:spPr>
          <a:xfrm>
            <a:off x="5876553" y="1537138"/>
            <a:ext cx="29931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Note: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Port 1: analog </a:t>
            </a:r>
            <a:r>
              <a:rPr lang="en-US" sz="1800" dirty="0" err="1" smtClean="0">
                <a:solidFill>
                  <a:schemeClr val="tx1"/>
                </a:solidFill>
              </a:rPr>
              <a:t>muxed</a:t>
            </a:r>
            <a:endParaRPr lang="en-US" sz="18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Port 2: timer </a:t>
            </a:r>
            <a:r>
              <a:rPr lang="en-US" sz="1800" dirty="0" err="1" smtClean="0">
                <a:solidFill>
                  <a:schemeClr val="tx1"/>
                </a:solidFill>
              </a:rPr>
              <a:t>muxed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238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ADC10AE0 Register</a:t>
            </a:r>
            <a:endParaRPr lang="en-US" dirty="0"/>
          </a:p>
        </p:txBody>
      </p:sp>
      <p:pic>
        <p:nvPicPr>
          <p:cNvPr id="8194" name="Picture 2" descr="C:\Users\Jeffrey.Falkinburg\Documents\Courses\ECE382\Fall16\ECE382_Website_Fall_2016\notes\L36\ADC10AE0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773353"/>
            <a:ext cx="7772400" cy="1920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4639734" y="5552072"/>
            <a:ext cx="4504266" cy="806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ADC10CTL0 </a:t>
            </a: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= ADC10SHT_3 + ADC10ON + ADC10IE;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= INCH_4;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input A4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ADC10AE0 |= BIT4;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P1.4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ADC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Analog enable</a:t>
            </a:r>
            <a:endParaRPr lang="en-US" sz="800" b="0" kern="0" dirty="0">
              <a:solidFill>
                <a:srgbClr val="3F7F5F"/>
              </a:solidFill>
              <a:latin typeface="Consolas"/>
              <a:sym typeface="Wingdings" pitchFamily="2" charset="2"/>
            </a:endParaRP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|= ADC10SSEL1|ADC10SSEL0;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Select SMCLK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P1DIR |= 0x01;   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Set P1.0 to output direction</a:t>
            </a:r>
            <a:endParaRPr lang="en-US" sz="2400" b="0" dirty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5394487" y="5818317"/>
            <a:ext cx="574513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4216401" y="5946265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" name="Rectangle 8"/>
          <p:cNvSpPr/>
          <p:nvPr/>
        </p:nvSpPr>
        <p:spPr bwMode="auto">
          <a:xfrm>
            <a:off x="736618" y="3776132"/>
            <a:ext cx="7569182" cy="84666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3667288" y="3124200"/>
            <a:ext cx="752312" cy="7130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01722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ADC10CTL1 Register</a:t>
            </a:r>
            <a:endParaRPr lang="en-US" dirty="0"/>
          </a:p>
        </p:txBody>
      </p:sp>
      <p:pic>
        <p:nvPicPr>
          <p:cNvPr id="7173" name="Picture 5" descr="C:\Users\Jeffrey.Falkinburg\Documents\Courses\ECE382\Fall16\ECE382_Website_Fall_2016\notes\L36\ADC10CTL1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998" y="609600"/>
            <a:ext cx="4882004" cy="624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 bwMode="auto">
          <a:xfrm>
            <a:off x="1481685" y="6138332"/>
            <a:ext cx="6062115" cy="69269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2616201" y="2542659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Rectangle 9"/>
          <p:cNvSpPr/>
          <p:nvPr/>
        </p:nvSpPr>
        <p:spPr>
          <a:xfrm>
            <a:off x="4639734" y="5552072"/>
            <a:ext cx="4504266" cy="806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ADC10CTL0 </a:t>
            </a: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= ADC10SHT_3 + ADC10ON + ADC10IE;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= INCH_4;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input A4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ADC10AE0 |= BIT4;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P1.4 ADC Analog enable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|= ADC10SSEL1|ADC10SSEL0;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Select SMCLK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P1DIR |= 0x01;   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Set P1.0 to output direction</a:t>
            </a:r>
            <a:endParaRPr lang="en-US" sz="2400" b="0" dirty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5394487" y="5970723"/>
            <a:ext cx="1497380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>
            <a:off x="4216401" y="6098671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56971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More </a:t>
            </a:r>
            <a:r>
              <a:rPr lang="en-US" dirty="0" smtClean="0"/>
              <a:t>BLUF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51038"/>
            <a:ext cx="8382000" cy="639762"/>
          </a:xfrm>
        </p:spPr>
        <p:txBody>
          <a:bodyPr/>
          <a:lstStyle/>
          <a:p>
            <a:r>
              <a:rPr lang="en-US" sz="2800" dirty="0" smtClean="0"/>
              <a:t>3 errors in the Analog to Digital Conversion (ADC) Process: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906712"/>
            <a:ext cx="8305800" cy="3951288"/>
          </a:xfrm>
        </p:spPr>
        <p:txBody>
          <a:bodyPr/>
          <a:lstStyle/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Aliasing </a:t>
            </a:r>
            <a:r>
              <a:rPr lang="en-US" sz="2400" dirty="0" smtClean="0"/>
              <a:t>(due to inadequate sampling rate)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Clipping</a:t>
            </a:r>
            <a:r>
              <a:rPr lang="en-US" sz="2400" dirty="0" smtClean="0"/>
              <a:t> (voltage exceeds input range of ADC)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Quantization error </a:t>
            </a:r>
            <a:r>
              <a:rPr lang="en-US" sz="2400" dirty="0" smtClean="0"/>
              <a:t>(inherent – can only be minimized)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15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 (Sample, Quantize, &amp; Encode) </a:t>
            </a:r>
            <a:endParaRPr lang="en-US" dirty="0"/>
          </a:p>
        </p:txBody>
      </p:sp>
      <p:pic>
        <p:nvPicPr>
          <p:cNvPr id="5125" name="Picture 5" descr="C:\Users\Jeffrey.Falkinburg\Documents\Courses\ECE382\Fall16\ECE382_Website_Fall_2016\notes\L36\ADC10CTL0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804"/>
          <a:stretch/>
        </p:blipFill>
        <p:spPr bwMode="auto">
          <a:xfrm>
            <a:off x="1896533" y="603348"/>
            <a:ext cx="5350934" cy="1327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4504267" y="3564791"/>
            <a:ext cx="4639733" cy="32932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while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(1)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ADC10CTL0 |= ENC + ADC10SC;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Sampling and conversion start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bis_SR_register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 + GIE);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LPM0, ADC10_ISR will force exit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if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(ADC10MEM &lt; 0x1FF)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&amp;= ~0x01;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P1.0 LED off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else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|= 0x01; 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Set P1.0 LED on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endParaRPr lang="en-US" sz="800" b="0" dirty="0">
              <a:solidFill>
                <a:srgbClr val="000000"/>
              </a:solidFill>
              <a:latin typeface="Consolas"/>
              <a:sym typeface="Wingdings" pitchFamily="2" charset="2"/>
            </a:endParaRP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 interrupt service routine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#pragma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vector=ADC10_VECTOR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__interrupt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ADC10_ISR(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bic_SR_register_on_exit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CPUOFF bit from 0(SR)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5791200" y="3904838"/>
            <a:ext cx="601133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78319" y="4032786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18" name="Picture 2" descr="C:\Users\Jeffrey.Falkinburg\Documents\Courses\ECE382\Fall16\ECE382_Website_Fall_2016\notes\L36\ADC10CTL0-co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1933" y="2102417"/>
            <a:ext cx="5300134" cy="1462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1490169" y="3048000"/>
            <a:ext cx="6053631" cy="516792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490169" y="2675467"/>
            <a:ext cx="6053632" cy="37253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5411421" y="3904838"/>
            <a:ext cx="379779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81625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  <p:bldP spid="16" grpId="0" animBg="1"/>
      <p:bldP spid="20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 Block Diagram</a:t>
            </a:r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775" y="632640"/>
            <a:ext cx="5124450" cy="6202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val 4"/>
          <p:cNvSpPr/>
          <p:nvPr/>
        </p:nvSpPr>
        <p:spPr bwMode="auto">
          <a:xfrm>
            <a:off x="3352800" y="3027498"/>
            <a:ext cx="1424517" cy="896802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8645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Successive-approximation-register(SAR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www.maximintegrated.com/en/app-notes/index.mvp/id/1080</a:t>
            </a:r>
            <a:endParaRPr lang="en-US" dirty="0" smtClean="0"/>
          </a:p>
          <a:p>
            <a:r>
              <a:rPr lang="en-US" sz="2000" dirty="0"/>
              <a:t>As the name implies, the SAR ADC basically implements a binary search algorithm. Therefore, while the internal circuitry may be running at several megahertz (MHz), the ADC sample rate is a fraction of that number due to the successive-approximation algorithm.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88" y="3981450"/>
            <a:ext cx="4333875" cy="27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925" y="3910012"/>
            <a:ext cx="3486150" cy="284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2710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 (Disable CPU for Low Power)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04267" y="3564791"/>
            <a:ext cx="4639733" cy="32932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while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(1)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ADC10CTL0 |= ENC + ADC10SC;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Sampling and conversion start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bis_SR_register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 + GIE);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LPM0, ADC10_ISR will force exit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if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(ADC10MEM &lt; 0x1FF)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&amp;= ~0x01;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P1.0 LED off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else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|= 0x01; 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Set P1.0 LED on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endParaRPr lang="en-US" sz="800" b="0" dirty="0">
              <a:solidFill>
                <a:srgbClr val="000000"/>
              </a:solidFill>
              <a:latin typeface="Consolas"/>
              <a:sym typeface="Wingdings" pitchFamily="2" charset="2"/>
            </a:endParaRP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 interrupt service routine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#pragma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vector=ADC10_VECTOR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__interrupt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ADC10_ISR(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bic_SR_register_on_exit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CPUOFF bit from 0(SR)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</p:txBody>
      </p:sp>
      <p:pic>
        <p:nvPicPr>
          <p:cNvPr id="9218" name="Picture 2" descr="C:\Users\Jeffrey.Falkinburg\Documents\Courses\ECE382\Fall16\ECE382_Website_Fall_2016\notes\L36\ADC10ME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308" y="1888391"/>
            <a:ext cx="664845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1384" y="4648200"/>
            <a:ext cx="27366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How many bits?</a:t>
            </a:r>
          </a:p>
          <a:p>
            <a:pPr algn="l"/>
            <a:endParaRPr lang="en-US" sz="1800" dirty="0" smtClean="0">
              <a:solidFill>
                <a:schemeClr val="tx1"/>
              </a:solidFill>
            </a:endParaRPr>
          </a:p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What is the max value?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0652" y="4586645"/>
            <a:ext cx="805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10b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71325" y="5109865"/>
            <a:ext cx="1225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0x3FF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63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 (Read Encoded Input Memory)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04267" y="3564791"/>
            <a:ext cx="4639733" cy="32932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while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(1)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ADC10CTL0 |= ENC + ADC10SC;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Sampling and conversion start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bis_SR_register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 + GIE);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LPM0, ADC10_ISR will force exit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if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(ADC10MEM &lt; 0x1FF)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&amp;= ~0x01;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P1.0 LED off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else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|= 0x01; 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Set P1.0 LED on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endParaRPr lang="en-US" sz="800" b="0" dirty="0">
              <a:solidFill>
                <a:srgbClr val="000000"/>
              </a:solidFill>
              <a:latin typeface="Consolas"/>
              <a:sym typeface="Wingdings" pitchFamily="2" charset="2"/>
            </a:endParaRP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 interrupt service routine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#pragma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vector=ADC10_VECTOR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__interrupt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ADC10_ISR(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bic_SR_register_on_exit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CPUOFF bit from 0(SR)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</p:txBody>
      </p:sp>
      <p:pic>
        <p:nvPicPr>
          <p:cNvPr id="9218" name="Picture 2" descr="C:\Users\Jeffrey.Falkinburg\Documents\Courses\ECE382\Fall16\ECE382_Website_Fall_2016\notes\L36\ADC10ME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308" y="1888391"/>
            <a:ext cx="664845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 bwMode="auto">
          <a:xfrm>
            <a:off x="4135986" y="4405327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00388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LM34 </a:t>
            </a:r>
            <a:r>
              <a:rPr lang="en-US" smtClean="0"/>
              <a:t>Temperature Sensor</a:t>
            </a:r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47812"/>
            <a:ext cx="7772400" cy="437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61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 Temperature Schematic</a:t>
            </a:r>
            <a:endParaRPr lang="en-US" dirty="0"/>
          </a:p>
        </p:txBody>
      </p:sp>
      <p:pic>
        <p:nvPicPr>
          <p:cNvPr id="2052" name="Picture 4" descr="V:\Courses\ECE382\Fall 15\MSP430Thermometer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747" y="629887"/>
            <a:ext cx="4764506" cy="620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09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Changes to ADC10CTL0 Register for LM34</a:t>
            </a:r>
            <a:endParaRPr lang="en-US" dirty="0"/>
          </a:p>
        </p:txBody>
      </p:sp>
      <p:pic>
        <p:nvPicPr>
          <p:cNvPr id="5125" name="Picture 5" descr="C:\Users\Jeffrey.Falkinburg\Documents\Courses\ECE382\Fall16\ECE382_Website_Fall_2016\notes\L36\ADC10CTL0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6533" y="603348"/>
            <a:ext cx="5350934" cy="626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1490169" y="3047999"/>
            <a:ext cx="6053632" cy="645867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490169" y="6051625"/>
            <a:ext cx="6053632" cy="437715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1490169" y="6489341"/>
            <a:ext cx="6053632" cy="36866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37518" y="1843206"/>
            <a:ext cx="5285316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  <a:tabLst>
                <a:tab pos="233363" algn="l"/>
                <a:tab pos="457200" algn="l"/>
                <a:tab pos="690563" algn="l"/>
                <a:tab pos="2398713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ADC10CTL0 |= SREF_1 | ADC10SHT_3 | ADC10ON | REFON | ADC10IE;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5075930" y="1826510"/>
            <a:ext cx="760782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836712" y="1826510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6826251" y="1826510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3252260" y="1941054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Oval 16"/>
          <p:cNvSpPr/>
          <p:nvPr/>
        </p:nvSpPr>
        <p:spPr bwMode="auto">
          <a:xfrm>
            <a:off x="4540417" y="1826510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1490169" y="1862256"/>
            <a:ext cx="6053631" cy="1176217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6336407" y="1826510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1490170" y="5334000"/>
            <a:ext cx="6053632" cy="717625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6418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ADC10CTL1 Register</a:t>
            </a:r>
            <a:endParaRPr lang="en-US" dirty="0"/>
          </a:p>
        </p:txBody>
      </p:sp>
      <p:pic>
        <p:nvPicPr>
          <p:cNvPr id="7173" name="Picture 5" descr="C:\Users\Jeffrey.Falkinburg\Documents\Courses\ECE382\Fall16\ECE382_Website_Fall_2016\notes\L36\ADC10CTL1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998" y="609600"/>
            <a:ext cx="4882004" cy="624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 bwMode="auto">
          <a:xfrm>
            <a:off x="1490170" y="5093491"/>
            <a:ext cx="6062098" cy="1078709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2616201" y="2542659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Rectangle 9"/>
          <p:cNvSpPr/>
          <p:nvPr/>
        </p:nvSpPr>
        <p:spPr>
          <a:xfrm>
            <a:off x="4639734" y="6274046"/>
            <a:ext cx="4504266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  <a:tabLst>
                <a:tab pos="0" algn="l"/>
                <a:tab pos="2398713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ADC10CTL1 </a:t>
            </a:r>
            <a:r>
              <a:rPr lang="en-US" sz="800" dirty="0">
                <a:solidFill>
                  <a:srgbClr val="000000"/>
                </a:solidFill>
                <a:latin typeface="Consolas"/>
              </a:rPr>
              <a:t>|= INCH_4 | ADC10DIV_7</a:t>
            </a: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;	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//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input </a:t>
            </a:r>
            <a:r>
              <a:rPr lang="en-US" sz="800" dirty="0" err="1" smtClean="0">
                <a:solidFill>
                  <a:srgbClr val="3F7F5F"/>
                </a:solidFill>
                <a:latin typeface="Consolas"/>
              </a:rPr>
              <a:t>ch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 A4, </a:t>
            </a:r>
            <a:r>
              <a:rPr lang="en-US" sz="800" dirty="0" err="1" smtClean="0">
                <a:solidFill>
                  <a:srgbClr val="3F7F5F"/>
                </a:solidFill>
                <a:latin typeface="Consolas"/>
              </a:rPr>
              <a:t>Div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 by 8</a:t>
            </a:r>
            <a:endParaRPr lang="en-US" sz="800" dirty="0">
              <a:solidFill>
                <a:srgbClr val="3F7F5F"/>
              </a:solidFill>
              <a:latin typeface="Consolas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6146800" y="6257278"/>
            <a:ext cx="838200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>
            <a:off x="4343400" y="6385226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" name="Rectangle 8"/>
          <p:cNvSpPr/>
          <p:nvPr/>
        </p:nvSpPr>
        <p:spPr bwMode="auto">
          <a:xfrm>
            <a:off x="1490169" y="1794935"/>
            <a:ext cx="6062098" cy="20574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638800" y="6248400"/>
            <a:ext cx="574513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1601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9" grpId="0" animBg="1"/>
      <p:bldP spid="1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</a:t>
            </a:r>
            <a:endParaRPr lang="en-US" dirty="0"/>
          </a:p>
        </p:txBody>
      </p:sp>
      <p:pic>
        <p:nvPicPr>
          <p:cNvPr id="3075" name="Picture 3" descr="C:\Users\Jeffrey.Falkinburg\Documents\Courses\ECE382\Fall16\ECE382_Website_Fall_2016\notes\L36\AT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51893"/>
            <a:ext cx="7772400" cy="4363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1950" y="2409825"/>
            <a:ext cx="1162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smtClean="0">
                <a:solidFill>
                  <a:srgbClr val="FF0000"/>
                </a:solidFill>
                <a:latin typeface="Times New Roman" pitchFamily="18" charset="0"/>
                <a:sym typeface="Wingdings" pitchFamily="2" charset="2"/>
              </a:rPr>
              <a:t>1.5V=</a:t>
            </a:r>
            <a:endParaRPr lang="en-US" sz="2400" b="0" dirty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8150" y="3023890"/>
            <a:ext cx="1162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smtClean="0">
                <a:solidFill>
                  <a:srgbClr val="FF0000"/>
                </a:solidFill>
                <a:latin typeface="Times New Roman" pitchFamily="18" charset="0"/>
                <a:sym typeface="Wingdings" pitchFamily="2" charset="2"/>
              </a:rPr>
              <a:t>0V=</a:t>
            </a:r>
            <a:endParaRPr lang="en-US" sz="2400" b="0" dirty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4817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vs </a:t>
            </a:r>
            <a:r>
              <a:rPr lang="en-US" dirty="0" smtClean="0"/>
              <a:t>Analog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228600" y="1371600"/>
            <a:ext cx="86868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None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None/>
              <a:defRPr sz="2000" b="1">
                <a:solidFill>
                  <a:schemeClr val="tx1"/>
                </a:solidFill>
                <a:latin typeface="+mn-lt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None/>
              <a:defRPr sz="1800" b="1">
                <a:solidFill>
                  <a:schemeClr val="tx1"/>
                </a:solidFill>
                <a:latin typeface="+mn-lt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5pPr>
            <a:lvl6pPr marL="22860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6pPr>
            <a:lvl7pPr marL="27432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7pPr>
            <a:lvl8pPr marL="32004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8pPr>
            <a:lvl9pPr marL="36576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3200" kern="0" dirty="0" smtClean="0"/>
              <a:t>What’s the difference?</a:t>
            </a:r>
            <a:br>
              <a:rPr lang="en-US" sz="3200" kern="0" dirty="0" smtClean="0"/>
            </a:br>
            <a:endParaRPr lang="en-US" sz="3200" kern="0" dirty="0" smtClean="0"/>
          </a:p>
          <a:p>
            <a:r>
              <a:rPr lang="en-US" sz="3200" kern="0" dirty="0" smtClean="0"/>
              <a:t>What are  the advantages?</a:t>
            </a:r>
            <a:br>
              <a:rPr lang="en-US" sz="3200" kern="0" dirty="0" smtClean="0"/>
            </a:br>
            <a:endParaRPr lang="en-US" sz="3200" kern="0" dirty="0" smtClean="0"/>
          </a:p>
          <a:p>
            <a:r>
              <a:rPr lang="en-US" sz="3200" kern="0" dirty="0" smtClean="0"/>
              <a:t>Disadvantages?</a:t>
            </a:r>
            <a:endParaRPr lang="en-US" sz="3200" kern="0" dirty="0"/>
          </a:p>
        </p:txBody>
      </p:sp>
    </p:spTree>
    <p:extLst>
      <p:ext uri="{BB962C8B-B14F-4D97-AF65-F5344CB8AC3E}">
        <p14:creationId xmlns:p14="http://schemas.microsoft.com/office/powerpoint/2010/main" val="105895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DAC</a:t>
            </a:r>
            <a:endParaRPr lang="en-US" dirty="0"/>
          </a:p>
        </p:txBody>
      </p:sp>
      <p:pic>
        <p:nvPicPr>
          <p:cNvPr id="4100" name="Picture 4" descr="C:\Users\Jeffrey.Falkinburg\Documents\Courses\ECE382\Fall16\ECE382_Website_Fall_2016\notes\L36\DTA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92879"/>
            <a:ext cx="7772400" cy="4481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62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6320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Analog vs Digital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Analog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b="0" i="1" dirty="0"/>
              <a:t>I</a:t>
            </a:r>
            <a:r>
              <a:rPr lang="en-US" sz="2000" b="0" i="1" dirty="0" smtClean="0"/>
              <a:t>nformation </a:t>
            </a:r>
            <a:r>
              <a:rPr lang="en-US" sz="2000" b="0" i="1" dirty="0"/>
              <a:t>represented by a </a:t>
            </a:r>
            <a:r>
              <a:rPr lang="en-US" sz="2000" i="1" u="sng" dirty="0" smtClean="0">
                <a:solidFill>
                  <a:srgbClr val="0000FF"/>
                </a:solidFill>
              </a:rPr>
              <a:t>continuous</a:t>
            </a:r>
            <a:r>
              <a:rPr lang="en-US" sz="2000" b="0" i="1" dirty="0" smtClean="0"/>
              <a:t>ly </a:t>
            </a:r>
            <a:r>
              <a:rPr lang="en-US" sz="2000" b="0" i="1" dirty="0"/>
              <a:t>variable physical quantity </a:t>
            </a:r>
            <a:endParaRPr lang="en-US" sz="2000" b="0" i="1" dirty="0" smtClean="0"/>
          </a:p>
          <a:p>
            <a:r>
              <a:rPr lang="en-US" sz="2000" dirty="0" smtClean="0"/>
              <a:t>No discontinuities in time or amplitude</a:t>
            </a:r>
          </a:p>
          <a:p>
            <a:endParaRPr lang="en-US" sz="2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Digital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2000" b="0" i="1" dirty="0"/>
              <a:t>Information represented by </a:t>
            </a:r>
            <a:r>
              <a:rPr lang="en-US" sz="2000" i="1" u="sng" dirty="0">
                <a:solidFill>
                  <a:srgbClr val="0000FF"/>
                </a:solidFill>
              </a:rPr>
              <a:t>discrete</a:t>
            </a:r>
            <a:r>
              <a:rPr lang="en-US" sz="2000" b="0" i="1" dirty="0"/>
              <a:t> valued </a:t>
            </a:r>
            <a:r>
              <a:rPr lang="en-US" sz="2000" b="0" i="1" dirty="0" smtClean="0"/>
              <a:t>variables</a:t>
            </a:r>
          </a:p>
          <a:p>
            <a:r>
              <a:rPr lang="en-US" sz="2000" dirty="0" smtClean="0"/>
              <a:t>Time axis is sampled</a:t>
            </a:r>
          </a:p>
          <a:p>
            <a:r>
              <a:rPr lang="en-US" sz="2000" dirty="0" smtClean="0"/>
              <a:t>Amplitude axis is quantized</a:t>
            </a:r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5310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Signals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0" dirty="0" smtClean="0"/>
              <a:t>Noise resistant</a:t>
            </a:r>
          </a:p>
          <a:p>
            <a:r>
              <a:rPr lang="en-US" b="0" dirty="0" smtClean="0"/>
              <a:t>Easy to store and recover data</a:t>
            </a:r>
          </a:p>
          <a:p>
            <a:r>
              <a:rPr lang="en-US" b="0" dirty="0" smtClean="0"/>
              <a:t>Easy to encrypt and process data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Disadvantages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b="0" dirty="0" smtClean="0"/>
              <a:t>Lost data (</a:t>
            </a:r>
            <a:r>
              <a:rPr lang="en-US" b="0" dirty="0" smtClean="0">
                <a:solidFill>
                  <a:srgbClr val="0000FF"/>
                </a:solidFill>
              </a:rPr>
              <a:t>important?</a:t>
            </a:r>
            <a:r>
              <a:rPr lang="en-US" b="0" dirty="0" smtClean="0"/>
              <a:t>)</a:t>
            </a:r>
          </a:p>
          <a:p>
            <a:r>
              <a:rPr lang="en-US" b="0" dirty="0" smtClean="0"/>
              <a:t>Sampling errors may exist – aliasing</a:t>
            </a:r>
          </a:p>
          <a:p>
            <a:r>
              <a:rPr lang="en-US" b="0" dirty="0" smtClean="0"/>
              <a:t>Quantization errors always exist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64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302496" y="1371600"/>
            <a:ext cx="8539005" cy="52322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</a:rPr>
              <a:t>How does Analog to Digital Conversion Happen?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28598" y="2035175"/>
            <a:ext cx="8839201" cy="3810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FFFF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FFFF00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00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00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400" b="0" u="sng" dirty="0">
                <a:solidFill>
                  <a:prstClr val="black"/>
                </a:solidFill>
              </a:rPr>
              <a:t>Sampling</a:t>
            </a:r>
            <a:r>
              <a:rPr lang="en-US" sz="2400" b="0" dirty="0">
                <a:solidFill>
                  <a:prstClr val="black"/>
                </a:solidFill>
              </a:rPr>
              <a:t>: </a:t>
            </a:r>
            <a:r>
              <a:rPr lang="en-US" sz="2400" b="0" dirty="0" smtClean="0">
                <a:solidFill>
                  <a:prstClr val="black"/>
                </a:solidFill>
              </a:rPr>
              <a:t>Snapshots at discrete </a:t>
            </a:r>
            <a:r>
              <a:rPr lang="en-US" sz="2400" b="0" i="1" u="sng" dirty="0" smtClean="0">
                <a:solidFill>
                  <a:prstClr val="black"/>
                </a:solidFill>
              </a:rPr>
              <a:t>times</a:t>
            </a:r>
            <a:r>
              <a:rPr lang="en-US" sz="2400" b="0" dirty="0" smtClean="0">
                <a:solidFill>
                  <a:prstClr val="black"/>
                </a:solidFill>
              </a:rPr>
              <a:t> (Nyquist rate)(</a:t>
            </a:r>
            <a:r>
              <a:rPr lang="en-US" sz="2400" b="0" dirty="0" smtClean="0">
                <a:solidFill>
                  <a:srgbClr val="00B050"/>
                </a:solidFill>
              </a:rPr>
              <a:t>x-axis</a:t>
            </a:r>
            <a:r>
              <a:rPr lang="en-US" sz="2400" b="0" dirty="0" smtClean="0">
                <a:solidFill>
                  <a:prstClr val="black"/>
                </a:solidFill>
              </a:rPr>
              <a:t>)</a:t>
            </a:r>
            <a:endParaRPr lang="en-US" sz="2400" b="0" dirty="0">
              <a:solidFill>
                <a:prstClr val="black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400" b="0" u="sng" dirty="0">
                <a:solidFill>
                  <a:prstClr val="black"/>
                </a:solidFill>
              </a:rPr>
              <a:t>Quantization</a:t>
            </a:r>
            <a:r>
              <a:rPr lang="en-US" sz="2400" b="0" dirty="0">
                <a:solidFill>
                  <a:prstClr val="black"/>
                </a:solidFill>
              </a:rPr>
              <a:t>:  </a:t>
            </a:r>
            <a:r>
              <a:rPr lang="en-US" sz="2400" b="0" dirty="0" smtClean="0">
                <a:solidFill>
                  <a:prstClr val="black"/>
                </a:solidFill>
              </a:rPr>
              <a:t>Round to discrete voltage </a:t>
            </a:r>
            <a:r>
              <a:rPr lang="en-US" sz="2400" b="0" i="1" u="sng" dirty="0" smtClean="0">
                <a:solidFill>
                  <a:prstClr val="black"/>
                </a:solidFill>
              </a:rPr>
              <a:t>levels</a:t>
            </a:r>
            <a:r>
              <a:rPr lang="en-US" sz="2400" b="0" dirty="0" smtClean="0">
                <a:solidFill>
                  <a:prstClr val="black"/>
                </a:solidFill>
              </a:rPr>
              <a:t> (resolution)(</a:t>
            </a:r>
            <a:r>
              <a:rPr lang="en-US" sz="2400" b="0" dirty="0" smtClean="0">
                <a:solidFill>
                  <a:srgbClr val="00B050"/>
                </a:solidFill>
              </a:rPr>
              <a:t>y-axis</a:t>
            </a:r>
            <a:r>
              <a:rPr lang="en-US" sz="2400" b="0" dirty="0" smtClean="0">
                <a:solidFill>
                  <a:prstClr val="black"/>
                </a:solidFill>
              </a:rPr>
              <a:t>)</a:t>
            </a:r>
            <a:endParaRPr lang="en-US" sz="2400" b="0" dirty="0">
              <a:solidFill>
                <a:prstClr val="black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400" b="0" u="sng" dirty="0">
                <a:solidFill>
                  <a:prstClr val="black"/>
                </a:solidFill>
              </a:rPr>
              <a:t>Encoding</a:t>
            </a:r>
            <a:r>
              <a:rPr lang="en-US" sz="2400" b="0" dirty="0">
                <a:solidFill>
                  <a:prstClr val="black"/>
                </a:solidFill>
              </a:rPr>
              <a:t>:  convert decimal </a:t>
            </a:r>
            <a:r>
              <a:rPr lang="en-US" sz="2400" b="0" dirty="0" smtClean="0">
                <a:solidFill>
                  <a:prstClr val="black"/>
                </a:solidFill>
              </a:rPr>
              <a:t>levels to </a:t>
            </a:r>
            <a:r>
              <a:rPr lang="en-US" sz="2400" b="0" i="1" u="sng" dirty="0" smtClean="0">
                <a:solidFill>
                  <a:prstClr val="black"/>
                </a:solidFill>
              </a:rPr>
              <a:t>binary</a:t>
            </a:r>
            <a:r>
              <a:rPr lang="en-US" sz="2400" b="0" dirty="0" smtClean="0">
                <a:solidFill>
                  <a:prstClr val="black"/>
                </a:solidFill>
              </a:rPr>
              <a:t> (convert to bits)</a:t>
            </a:r>
            <a:endParaRPr lang="en-US" sz="2400" b="0" i="1" u="sng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001334" y="3352800"/>
            <a:ext cx="4914065" cy="2536649"/>
            <a:chOff x="2362200" y="3864149"/>
            <a:chExt cx="4914065" cy="2536649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864149"/>
              <a:ext cx="4914065" cy="25366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Rectangle 2"/>
            <p:cNvSpPr/>
            <p:nvPr/>
          </p:nvSpPr>
          <p:spPr>
            <a:xfrm>
              <a:off x="4495800" y="3864149"/>
              <a:ext cx="1371600" cy="3268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1800" b="0" dirty="0" smtClean="0">
                  <a:solidFill>
                    <a:prstClr val="white"/>
                  </a:solidFill>
                </a:rPr>
                <a:t>D</a:t>
              </a:r>
              <a:endParaRPr lang="en-US" sz="1800" b="0" dirty="0">
                <a:solidFill>
                  <a:prstClr val="white"/>
                </a:solidFill>
              </a:endParaRPr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00" y="4009032"/>
            <a:ext cx="4267200" cy="190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691258" y="3720311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Analog</a:t>
            </a:r>
            <a:endParaRPr lang="en-US" sz="1800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30851" y="3407088"/>
            <a:ext cx="779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Digital</a:t>
            </a:r>
            <a:endParaRPr lang="en-US" sz="1800" b="0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724400" y="5625311"/>
            <a:ext cx="1295400" cy="0"/>
          </a:xfrm>
          <a:prstGeom prst="straightConnector1">
            <a:avLst/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796901" y="5645286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srgbClr val="00B050"/>
                </a:solidFill>
                <a:latin typeface="Calibri"/>
              </a:rPr>
              <a:t>Sampling</a:t>
            </a:r>
            <a:endParaRPr lang="en-US" sz="1800" b="0" dirty="0">
              <a:solidFill>
                <a:srgbClr val="00B050"/>
              </a:solidFill>
              <a:latin typeface="Calibri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6458366" y="4329911"/>
            <a:ext cx="0" cy="381000"/>
          </a:xfrm>
          <a:prstGeom prst="straightConnector1">
            <a:avLst/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776857" y="3960579"/>
            <a:ext cx="118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srgbClr val="00B050"/>
                </a:solidFill>
                <a:latin typeface="Calibri"/>
              </a:rPr>
              <a:t>Resolution</a:t>
            </a:r>
            <a:endParaRPr lang="en-US" sz="1800" b="0" dirty="0">
              <a:solidFill>
                <a:srgbClr val="00B050"/>
              </a:solidFill>
              <a:latin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768902" y="2905092"/>
            <a:ext cx="2366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srgbClr val="00B050"/>
                </a:solidFill>
                <a:latin typeface="Calibri"/>
              </a:rPr>
              <a:t>Encode in 5 bits: 10011</a:t>
            </a:r>
            <a:endParaRPr lang="en-US" sz="1800" b="0" dirty="0">
              <a:solidFill>
                <a:srgbClr val="00B050"/>
              </a:solidFill>
              <a:latin typeface="Calibri"/>
            </a:endParaRPr>
          </a:p>
        </p:txBody>
      </p:sp>
      <p:cxnSp>
        <p:nvCxnSpPr>
          <p:cNvPr id="18" name="Straight Arrow Connector 17"/>
          <p:cNvCxnSpPr>
            <a:stCxn id="17" idx="2"/>
          </p:cNvCxnSpPr>
          <p:nvPr/>
        </p:nvCxnSpPr>
        <p:spPr>
          <a:xfrm flipH="1">
            <a:off x="4335517" y="3274424"/>
            <a:ext cx="616401" cy="305155"/>
          </a:xfrm>
          <a:prstGeom prst="straightConnector1">
            <a:avLst/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600200" y="6014618"/>
            <a:ext cx="6705600" cy="6147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white"/>
                </a:solidFill>
              </a:rPr>
              <a:t>What does the computer assume between samples?</a:t>
            </a:r>
            <a:endParaRPr lang="en-US" sz="1800" b="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7710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theme/theme1.xml><?xml version="1.0" encoding="utf-8"?>
<a:theme xmlns:a="http://schemas.openxmlformats.org/drawingml/2006/main" name="4_USAFA Standard">
  <a:themeElements>
    <a:clrScheme name="4_USAFA Standard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4_USAFA 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4_USAFA Standar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USAFA Standard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8">
        <a:dk1>
          <a:srgbClr val="0C2D83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9256F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5_USAFA Standard">
  <a:themeElements>
    <a:clrScheme name="4_USAFA Standard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4_USAFA 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4_USAFA Standar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USAFA Standard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8">
        <a:dk1>
          <a:srgbClr val="0C2D83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9256F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5493</TotalTime>
  <Words>1948</Words>
  <Application>Microsoft Office PowerPoint</Application>
  <PresentationFormat>On-screen Show (4:3)</PresentationFormat>
  <Paragraphs>440</Paragraphs>
  <Slides>61</Slides>
  <Notes>6</Notes>
  <HiddenSlides>11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76" baseType="lpstr">
      <vt:lpstr>Arial</vt:lpstr>
      <vt:lpstr>Calibri</vt:lpstr>
      <vt:lpstr>Calibri Light</vt:lpstr>
      <vt:lpstr>Cambria Math</vt:lpstr>
      <vt:lpstr>Consolas</vt:lpstr>
      <vt:lpstr>Gill Sans</vt:lpstr>
      <vt:lpstr>Times New Roman</vt:lpstr>
      <vt:lpstr>Trebuchet MS</vt:lpstr>
      <vt:lpstr>Wingdings</vt:lpstr>
      <vt:lpstr>ヒラギノ角ゴ ProN W3</vt:lpstr>
      <vt:lpstr>4_USAFA Standard</vt:lpstr>
      <vt:lpstr>5_USAFA Standard</vt:lpstr>
      <vt:lpstr>Custom Design</vt:lpstr>
      <vt:lpstr>Visio</vt:lpstr>
      <vt:lpstr>Acrobat Document</vt:lpstr>
      <vt:lpstr>PowerPoint Presentation</vt:lpstr>
      <vt:lpstr>Overview</vt:lpstr>
      <vt:lpstr>Lesson Outcomes</vt:lpstr>
      <vt:lpstr>BLUF</vt:lpstr>
      <vt:lpstr>More BLUF</vt:lpstr>
      <vt:lpstr>Digital vs Analog</vt:lpstr>
      <vt:lpstr>Analog vs Digital</vt:lpstr>
      <vt:lpstr>Digital Signals</vt:lpstr>
      <vt:lpstr>ADC</vt:lpstr>
      <vt:lpstr>Key Definitions</vt:lpstr>
      <vt:lpstr>PowerPoint Presentation</vt:lpstr>
      <vt:lpstr>Sampling</vt:lpstr>
      <vt:lpstr>Quantize into discrete grade levels </vt:lpstr>
      <vt:lpstr>Encoding Grade Levels into decimal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Reconstruction from bits</vt:lpstr>
      <vt:lpstr>PowerPoint Presentation</vt:lpstr>
      <vt:lpstr>Reform smooth signal</vt:lpstr>
      <vt:lpstr>Compare</vt:lpstr>
      <vt:lpstr>PowerPoint Presentation</vt:lpstr>
      <vt:lpstr>Quantization Definitions</vt:lpstr>
      <vt:lpstr>PowerPoint Presentation</vt:lpstr>
      <vt:lpstr>Sampling frequency trade-offs</vt:lpstr>
      <vt:lpstr>Nyquist (Sampling)</vt:lpstr>
      <vt:lpstr>Aliasing Examples</vt:lpstr>
      <vt:lpstr>Aliasing</vt:lpstr>
      <vt:lpstr> </vt:lpstr>
      <vt:lpstr>PowerPoint Presentation</vt:lpstr>
      <vt:lpstr>Key Points</vt:lpstr>
      <vt:lpstr>Resolution Tradeoff Example</vt:lpstr>
      <vt:lpstr>Smaller Resolution = More Details</vt:lpstr>
      <vt:lpstr>PowerPoint Presentation</vt:lpstr>
      <vt:lpstr>PowerPoint Presentation</vt:lpstr>
      <vt:lpstr>PowerPoint Presentation</vt:lpstr>
      <vt:lpstr>Analog to Digi Errors??</vt:lpstr>
      <vt:lpstr>Analog to Digi Errors??</vt:lpstr>
      <vt:lpstr>Signal Conditioning</vt:lpstr>
      <vt:lpstr>Anti-Aliasing filter to the rescue!</vt:lpstr>
      <vt:lpstr>Lesson 36 TI Example code</vt:lpstr>
      <vt:lpstr>ADC10CTL0 Register</vt:lpstr>
      <vt:lpstr>ADC10CTL0 Register Cont.</vt:lpstr>
      <vt:lpstr>ADC10CTL1 Register</vt:lpstr>
      <vt:lpstr>ADC10CTL1 Register Cont.</vt:lpstr>
      <vt:lpstr>ADC10AE0 Register</vt:lpstr>
      <vt:lpstr>ADC10CTL1 Register</vt:lpstr>
      <vt:lpstr>While Loop (Sample, Quantize, &amp; Encode) </vt:lpstr>
      <vt:lpstr>ADC10 Block Diagram</vt:lpstr>
      <vt:lpstr>Successive-approximation-register(SAR)</vt:lpstr>
      <vt:lpstr>While Loop (Disable CPU for Low Power)</vt:lpstr>
      <vt:lpstr>While Loop (Read Encoded Input Memory)</vt:lpstr>
      <vt:lpstr>LM34 Temperature Sensor</vt:lpstr>
      <vt:lpstr>ADC Temperature Schematic</vt:lpstr>
      <vt:lpstr>Changes to ADC10CTL0 Register for LM34</vt:lpstr>
      <vt:lpstr>ADC10CTL1 Register</vt:lpstr>
      <vt:lpstr>ADC</vt:lpstr>
      <vt:lpstr>DAC</vt:lpstr>
      <vt:lpstr>BACKUPS</vt:lpstr>
    </vt:vector>
  </TitlesOfParts>
  <Company>usafa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Courses</dc:title>
  <dc:creator>Lt Col Mullins</dc:creator>
  <cp:lastModifiedBy>Walchko, Kevin J Maj USAF USAFA USAFA/DFEC</cp:lastModifiedBy>
  <cp:revision>341</cp:revision>
  <cp:lastPrinted>2018-05-21T20:23:10Z</cp:lastPrinted>
  <dcterms:created xsi:type="dcterms:W3CDTF">2001-06-27T14:08:57Z</dcterms:created>
  <dcterms:modified xsi:type="dcterms:W3CDTF">2018-07-10T19:50:58Z</dcterms:modified>
</cp:coreProperties>
</file>